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71"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74" y="-5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169F1E-3E9D-4484-8A8D-0480904ECC58}"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69F1E-3E9D-4484-8A8D-0480904ECC58}"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69F1E-3E9D-4484-8A8D-0480904ECC58}"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169F1E-3E9D-4484-8A8D-0480904ECC58}"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69F1E-3E9D-4484-8A8D-0480904ECC58}" type="datetimeFigureOut">
              <a:rPr lang="en-US" smtClean="0"/>
              <a:pPr/>
              <a:t>10/4/2017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169F1E-3E9D-4484-8A8D-0480904ECC58}"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169F1E-3E9D-4484-8A8D-0480904ECC58}" type="datetimeFigureOut">
              <a:rPr lang="en-US" smtClean="0"/>
              <a:pPr/>
              <a:t>10/4/2017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169F1E-3E9D-4484-8A8D-0480904ECC58}" type="datetimeFigureOut">
              <a:rPr lang="en-US" smtClean="0"/>
              <a:pPr/>
              <a:t>10/4/2017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69F1E-3E9D-4484-8A8D-0480904ECC58}" type="datetimeFigureOut">
              <a:rPr lang="en-US" smtClean="0"/>
              <a:pPr/>
              <a:t>10/4/2017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69F1E-3E9D-4484-8A8D-0480904ECC58}"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69F1E-3E9D-4484-8A8D-0480904ECC58}" type="datetimeFigureOut">
              <a:rPr lang="en-US" smtClean="0"/>
              <a:pPr/>
              <a:t>10/4/2017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0D0843-9F21-4982-A49F-50C92951BF8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69F1E-3E9D-4484-8A8D-0480904ECC58}" type="datetimeFigureOut">
              <a:rPr lang="en-US" smtClean="0"/>
              <a:pPr/>
              <a:t>10/4/2017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0D0843-9F21-4982-A49F-50C92951BF8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sites.google.com/a/babcock.edu.ng/maitanmi-lecture-sit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solidFill>
                  <a:srgbClr val="FF0000"/>
                </a:solidFill>
                <a:effectLst>
                  <a:outerShdw blurRad="38100" dist="38100" dir="2700000" algn="tl">
                    <a:srgbClr val="000000">
                      <a:alpha val="43137"/>
                    </a:srgbClr>
                  </a:outerShdw>
                </a:effectLst>
              </a:rPr>
              <a:t>Lesson 4 Week 4</a:t>
            </a:r>
            <a:endParaRPr lang="en-US" b="1" dirty="0">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1447800"/>
            <a:ext cx="8077200" cy="5181600"/>
          </a:xfrm>
        </p:spPr>
        <p:txBody>
          <a:bodyPr>
            <a:normAutofit/>
          </a:bodyPr>
          <a:lstStyle/>
          <a:p>
            <a:r>
              <a:rPr lang="en-US" b="1" dirty="0">
                <a:solidFill>
                  <a:schemeClr val="tx1"/>
                </a:solidFill>
              </a:rPr>
              <a:t>Using Images, Color, and Backgrounds </a:t>
            </a:r>
            <a:endParaRPr lang="en-US" b="1" dirty="0" smtClean="0">
              <a:solidFill>
                <a:schemeClr val="tx1"/>
              </a:solidFill>
            </a:endParaRPr>
          </a:p>
          <a:p>
            <a:pPr algn="l"/>
            <a:r>
              <a:rPr lang="en-US" b="1" dirty="0" smtClean="0">
                <a:solidFill>
                  <a:schemeClr val="tx1"/>
                </a:solidFill>
              </a:rPr>
              <a:t>Biblical Relationships</a:t>
            </a:r>
          </a:p>
          <a:p>
            <a:pPr algn="l"/>
            <a:r>
              <a:rPr lang="en-US" b="1" dirty="0" smtClean="0">
                <a:solidFill>
                  <a:schemeClr val="tx1"/>
                </a:solidFill>
              </a:rPr>
              <a:t>   Noah and the Ark</a:t>
            </a:r>
          </a:p>
          <a:p>
            <a:pPr algn="l"/>
            <a:r>
              <a:rPr lang="en-US" b="1" dirty="0" smtClean="0">
                <a:solidFill>
                  <a:schemeClr val="tx1"/>
                </a:solidFill>
              </a:rPr>
              <a:t>   The creation of the heavens &amp; the Earth</a:t>
            </a:r>
          </a:p>
          <a:p>
            <a:pPr algn="l"/>
            <a:r>
              <a:rPr lang="en-US" b="1" dirty="0" smtClean="0">
                <a:solidFill>
                  <a:schemeClr val="tx1"/>
                </a:solidFill>
              </a:rPr>
              <a:t>   The new Jerusalem</a:t>
            </a:r>
          </a:p>
          <a:p>
            <a:pPr algn="l"/>
            <a:r>
              <a:rPr lang="en-US" b="1" dirty="0" smtClean="0">
                <a:solidFill>
                  <a:schemeClr val="tx1"/>
                </a:solidFill>
                <a:hlinkClick r:id="rId2"/>
              </a:rPr>
              <a:t>https://sites.google.com/a/babcock.edu.ng/maitanmi-lecture-site/</a:t>
            </a:r>
            <a:endParaRPr lang="en-US" b="1" dirty="0" smtClean="0">
              <a:solidFill>
                <a:schemeClr val="tx1"/>
              </a:solidFill>
            </a:endParaRPr>
          </a:p>
          <a:p>
            <a:endParaRPr lang="en-US" dirty="0" smtClean="0"/>
          </a:p>
          <a:p>
            <a:pPr algn="l"/>
            <a:endParaRPr lang="en-US" b="1" dirty="0" smtClean="0">
              <a:solidFill>
                <a:schemeClr val="tx1"/>
              </a:solidFill>
            </a:endParaRP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0"/>
            <a:ext cx="7772400" cy="1470025"/>
          </a:xfrm>
        </p:spPr>
        <p:txBody>
          <a:bodyPr/>
          <a:lstStyle/>
          <a:p>
            <a:r>
              <a:rPr lang="en-US" b="1" dirty="0" smtClean="0"/>
              <a:t>Practical session Cont’d</a:t>
            </a:r>
            <a:endParaRPr lang="en-US" b="1" dirty="0"/>
          </a:p>
        </p:txBody>
      </p:sp>
      <p:sp>
        <p:nvSpPr>
          <p:cNvPr id="3" name="Subtitle 2"/>
          <p:cNvSpPr>
            <a:spLocks noGrp="1"/>
          </p:cNvSpPr>
          <p:nvPr>
            <p:ph type="subTitle" idx="1"/>
          </p:nvPr>
        </p:nvSpPr>
        <p:spPr>
          <a:xfrm>
            <a:off x="304800" y="1524000"/>
            <a:ext cx="8458200" cy="5029200"/>
          </a:xfrm>
        </p:spPr>
        <p:txBody>
          <a:bodyPr>
            <a:normAutofit fontScale="92500" lnSpcReduction="20000"/>
          </a:bodyPr>
          <a:lstStyle/>
          <a:p>
            <a:pPr algn="l"/>
            <a:r>
              <a:rPr lang="en-US" dirty="0" smtClean="0">
                <a:solidFill>
                  <a:schemeClr val="tx1"/>
                </a:solidFill>
              </a:rPr>
              <a:t>&lt;</a:t>
            </a:r>
            <a:r>
              <a:rPr lang="en-US" dirty="0" err="1" smtClean="0">
                <a:solidFill>
                  <a:schemeClr val="tx1"/>
                </a:solidFill>
              </a:rPr>
              <a:t>ul</a:t>
            </a:r>
            <a:r>
              <a:rPr lang="en-US" dirty="0" smtClean="0">
                <a:solidFill>
                  <a:schemeClr val="tx1"/>
                </a:solidFill>
              </a:rPr>
              <a:t>&gt;</a:t>
            </a:r>
          </a:p>
          <a:p>
            <a:pPr algn="l"/>
            <a:r>
              <a:rPr lang="en-US" dirty="0" smtClean="0">
                <a:solidFill>
                  <a:schemeClr val="tx1"/>
                </a:solidFill>
              </a:rPr>
              <a:t> &lt;</a:t>
            </a:r>
            <a:r>
              <a:rPr lang="en-US" dirty="0" err="1" smtClean="0">
                <a:solidFill>
                  <a:schemeClr val="tx1"/>
                </a:solidFill>
              </a:rPr>
              <a:t>li</a:t>
            </a:r>
            <a:r>
              <a:rPr lang="en-US" dirty="0" smtClean="0">
                <a:solidFill>
                  <a:schemeClr val="tx1"/>
                </a:solidFill>
              </a:rPr>
              <a:t>&gt;Mon-Fri 5PM-midnight&lt;/</a:t>
            </a:r>
            <a:r>
              <a:rPr lang="en-US" dirty="0" err="1" smtClean="0">
                <a:solidFill>
                  <a:schemeClr val="tx1"/>
                </a:solidFill>
              </a:rPr>
              <a:t>li</a:t>
            </a:r>
            <a:r>
              <a:rPr lang="en-US" dirty="0" smtClean="0">
                <a:solidFill>
                  <a:schemeClr val="tx1"/>
                </a:solidFill>
              </a:rPr>
              <a:t>&gt;</a:t>
            </a:r>
          </a:p>
          <a:p>
            <a:pPr algn="l"/>
            <a:r>
              <a:rPr lang="en-US" dirty="0" smtClean="0">
                <a:solidFill>
                  <a:schemeClr val="tx1"/>
                </a:solidFill>
              </a:rPr>
              <a:t> &lt;</a:t>
            </a:r>
            <a:r>
              <a:rPr lang="en-US" dirty="0" err="1" smtClean="0">
                <a:solidFill>
                  <a:schemeClr val="tx1"/>
                </a:solidFill>
              </a:rPr>
              <a:t>li</a:t>
            </a:r>
            <a:r>
              <a:rPr lang="en-US" dirty="0" smtClean="0">
                <a:solidFill>
                  <a:schemeClr val="tx1"/>
                </a:solidFill>
              </a:rPr>
              <a:t>&gt;Sat &amp;amp; Sun 5PM-3AM&lt;/</a:t>
            </a:r>
            <a:r>
              <a:rPr lang="en-US" dirty="0" err="1" smtClean="0">
                <a:solidFill>
                  <a:schemeClr val="tx1"/>
                </a:solidFill>
              </a:rPr>
              <a:t>li</a:t>
            </a:r>
            <a:r>
              <a:rPr lang="en-US" dirty="0" smtClean="0">
                <a:solidFill>
                  <a:schemeClr val="tx1"/>
                </a:solidFill>
              </a:rPr>
              <a:t>&gt; </a:t>
            </a:r>
          </a:p>
          <a:p>
            <a:pPr algn="l"/>
            <a:r>
              <a:rPr lang="en-US" dirty="0" smtClean="0">
                <a:solidFill>
                  <a:schemeClr val="tx1"/>
                </a:solidFill>
              </a:rPr>
              <a:t>&lt;</a:t>
            </a:r>
            <a:r>
              <a:rPr lang="en-US" dirty="0" err="1" smtClean="0">
                <a:solidFill>
                  <a:schemeClr val="tx1"/>
                </a:solidFill>
              </a:rPr>
              <a:t>li</a:t>
            </a:r>
            <a:r>
              <a:rPr lang="en-US" dirty="0" smtClean="0">
                <a:solidFill>
                  <a:schemeClr val="tx1"/>
                </a:solidFill>
              </a:rPr>
              <a:t>&gt;&lt;strong&gt;Halloween Night (31-Oct)&lt;/strong&gt;: 3PM-???&lt;/</a:t>
            </a:r>
            <a:r>
              <a:rPr lang="en-US" dirty="0" err="1" smtClean="0">
                <a:solidFill>
                  <a:schemeClr val="tx1"/>
                </a:solidFill>
              </a:rPr>
              <a:t>li</a:t>
            </a:r>
            <a:r>
              <a:rPr lang="en-US" dirty="0" smtClean="0">
                <a:solidFill>
                  <a:schemeClr val="tx1"/>
                </a:solidFill>
              </a:rPr>
              <a:t>&gt;</a:t>
            </a:r>
          </a:p>
          <a:p>
            <a:pPr algn="l"/>
            <a:r>
              <a:rPr lang="en-US" dirty="0" smtClean="0">
                <a:solidFill>
                  <a:schemeClr val="tx1"/>
                </a:solidFill>
              </a:rPr>
              <a:t> &lt;/</a:t>
            </a:r>
            <a:r>
              <a:rPr lang="en-US" dirty="0" err="1" smtClean="0">
                <a:solidFill>
                  <a:schemeClr val="tx1"/>
                </a:solidFill>
              </a:rPr>
              <a:t>ul</a:t>
            </a:r>
            <a:r>
              <a:rPr lang="en-US" dirty="0" smtClean="0">
                <a:solidFill>
                  <a:schemeClr val="tx1"/>
                </a:solidFill>
              </a:rPr>
              <a:t>&gt; &lt;p&gt;The Halloween House of Terror is located at:&lt;</a:t>
            </a:r>
            <a:r>
              <a:rPr lang="en-US" dirty="0" err="1" smtClean="0">
                <a:solidFill>
                  <a:schemeClr val="tx1"/>
                </a:solidFill>
              </a:rPr>
              <a:t>br</a:t>
            </a:r>
            <a:r>
              <a:rPr lang="en-US" dirty="0" smtClean="0">
                <a:solidFill>
                  <a:schemeClr val="tx1"/>
                </a:solidFill>
              </a:rPr>
              <a:t> /&gt; The Old Waterfall Shopping Center&lt;</a:t>
            </a:r>
            <a:r>
              <a:rPr lang="en-US" dirty="0" err="1" smtClean="0">
                <a:solidFill>
                  <a:schemeClr val="tx1"/>
                </a:solidFill>
              </a:rPr>
              <a:t>br</a:t>
            </a:r>
            <a:r>
              <a:rPr lang="en-US" dirty="0" smtClean="0">
                <a:solidFill>
                  <a:schemeClr val="tx1"/>
                </a:solidFill>
              </a:rPr>
              <a:t> /&gt;1020 Mirabella Ave&lt;</a:t>
            </a:r>
            <a:r>
              <a:rPr lang="en-US" dirty="0" err="1" smtClean="0">
                <a:solidFill>
                  <a:schemeClr val="tx1"/>
                </a:solidFill>
              </a:rPr>
              <a:t>br</a:t>
            </a:r>
            <a:r>
              <a:rPr lang="en-US" dirty="0" smtClean="0">
                <a:solidFill>
                  <a:schemeClr val="tx1"/>
                </a:solidFill>
              </a:rPr>
              <a:t> /&gt; Springfield, CA 94532&lt;/p&gt;</a:t>
            </a:r>
          </a:p>
          <a:p>
            <a:pPr algn="l"/>
            <a:r>
              <a:rPr lang="en-US" dirty="0" smtClean="0">
                <a:solidFill>
                  <a:schemeClr val="tx1"/>
                </a:solidFill>
              </a:rPr>
              <a:t> &lt;/body&gt; </a:t>
            </a:r>
          </a:p>
          <a:p>
            <a:pPr algn="l"/>
            <a:r>
              <a:rPr lang="en-US" dirty="0" smtClean="0">
                <a:solidFill>
                  <a:schemeClr val="tx1"/>
                </a:solidFill>
              </a:rPr>
              <a:t>&lt;/html&gt;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0"/>
            <a:ext cx="7772400" cy="1470025"/>
          </a:xfrm>
        </p:spPr>
        <p:txBody>
          <a:bodyPr/>
          <a:lstStyle/>
          <a:p>
            <a:r>
              <a:rPr lang="en-US" b="1" dirty="0"/>
              <a:t>Text and Image Alignment</a:t>
            </a:r>
            <a:r>
              <a:rPr lang="en-US" dirty="0"/>
              <a:t/>
            </a:r>
            <a:br>
              <a:rPr lang="en-US" dirty="0"/>
            </a:br>
            <a:endParaRPr lang="en-US" dirty="0"/>
          </a:p>
        </p:txBody>
      </p:sp>
      <p:sp>
        <p:nvSpPr>
          <p:cNvPr id="3" name="Subtitle 2"/>
          <p:cNvSpPr>
            <a:spLocks noGrp="1"/>
          </p:cNvSpPr>
          <p:nvPr>
            <p:ph type="subTitle" idx="1"/>
          </p:nvPr>
        </p:nvSpPr>
        <p:spPr>
          <a:xfrm>
            <a:off x="533400" y="914400"/>
            <a:ext cx="8305800" cy="5562600"/>
          </a:xfrm>
        </p:spPr>
        <p:txBody>
          <a:bodyPr/>
          <a:lstStyle/>
          <a:p>
            <a:pPr algn="just"/>
            <a:r>
              <a:rPr lang="en-US" dirty="0" smtClean="0">
                <a:solidFill>
                  <a:schemeClr val="tx1"/>
                </a:solidFill>
              </a:rPr>
              <a:t> </a:t>
            </a:r>
            <a:r>
              <a:rPr lang="en-US" sz="3600" dirty="0" smtClean="0">
                <a:solidFill>
                  <a:schemeClr val="tx1"/>
                </a:solidFill>
              </a:rPr>
              <a:t>In aligning text around image, the bottom of the image and the bottom of the text match up. </a:t>
            </a:r>
          </a:p>
          <a:p>
            <a:pPr algn="just"/>
            <a:r>
              <a:rPr lang="en-US" sz="3600" dirty="0" smtClean="0">
                <a:solidFill>
                  <a:schemeClr val="tx1"/>
                </a:solidFill>
              </a:rPr>
              <a:t>The &lt;</a:t>
            </a:r>
            <a:r>
              <a:rPr lang="en-US" sz="3600" dirty="0" err="1" smtClean="0">
                <a:solidFill>
                  <a:schemeClr val="tx1"/>
                </a:solidFill>
              </a:rPr>
              <a:t>img</a:t>
            </a:r>
            <a:r>
              <a:rPr lang="en-US" sz="3600" dirty="0" smtClean="0">
                <a:solidFill>
                  <a:schemeClr val="tx1"/>
                </a:solidFill>
              </a:rPr>
              <a:t>&gt; tag also includes the align attribute, which enables you to align the top or bottom of the image with the surrounding text or other images in the line.</a:t>
            </a:r>
            <a:endParaRPr lang="en-US" sz="36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52400"/>
            <a:ext cx="8534400" cy="6477000"/>
          </a:xfrm>
        </p:spPr>
        <p:txBody>
          <a:bodyPr>
            <a:normAutofit/>
          </a:bodyPr>
          <a:lstStyle/>
          <a:p>
            <a:pPr algn="just"/>
            <a:r>
              <a:rPr lang="en-US" b="1" dirty="0" smtClean="0">
                <a:solidFill>
                  <a:schemeClr val="tx1"/>
                </a:solidFill>
              </a:rPr>
              <a:t>Standard HTML 2.0 defines three basic values for align:</a:t>
            </a:r>
          </a:p>
          <a:p>
            <a:pPr algn="just"/>
            <a:endParaRPr lang="en-US" b="1" dirty="0" smtClean="0">
              <a:solidFill>
                <a:schemeClr val="tx1"/>
              </a:solidFill>
            </a:endParaRPr>
          </a:p>
          <a:p>
            <a:pPr algn="just"/>
            <a:r>
              <a:rPr lang="en-US" sz="3600" b="1" dirty="0" smtClean="0">
                <a:solidFill>
                  <a:schemeClr val="tx1"/>
                </a:solidFill>
              </a:rPr>
              <a:t>align=“top”</a:t>
            </a:r>
            <a:r>
              <a:rPr lang="en-US" sz="3600" dirty="0" smtClean="0">
                <a:solidFill>
                  <a:schemeClr val="tx1"/>
                </a:solidFill>
              </a:rPr>
              <a:t> Aligns the top of the image with the topmost part of the line </a:t>
            </a:r>
          </a:p>
          <a:p>
            <a:pPr algn="just"/>
            <a:r>
              <a:rPr lang="en-US" sz="3600" b="1" dirty="0" smtClean="0">
                <a:solidFill>
                  <a:schemeClr val="tx1"/>
                </a:solidFill>
              </a:rPr>
              <a:t>align=“middle”</a:t>
            </a:r>
            <a:r>
              <a:rPr lang="en-US" sz="3600" dirty="0" smtClean="0">
                <a:solidFill>
                  <a:schemeClr val="tx1"/>
                </a:solidFill>
              </a:rPr>
              <a:t> Aligns the center of the image with the middle of the line </a:t>
            </a:r>
          </a:p>
          <a:p>
            <a:pPr algn="just"/>
            <a:r>
              <a:rPr lang="en-US" sz="3600" b="1" dirty="0" smtClean="0">
                <a:solidFill>
                  <a:schemeClr val="tx1"/>
                </a:solidFill>
              </a:rPr>
              <a:t>align=“bottom”</a:t>
            </a:r>
            <a:r>
              <a:rPr lang="en-US" sz="3600" dirty="0" smtClean="0">
                <a:solidFill>
                  <a:schemeClr val="tx1"/>
                </a:solidFill>
              </a:rPr>
              <a:t> Aligns the bottom of the image with the bottom of the line of text</a:t>
            </a:r>
          </a:p>
          <a:p>
            <a:pPr algn="just"/>
            <a:endParaRPr lang="en-US" dirty="0" smtClean="0">
              <a:solidFill>
                <a:schemeClr val="tx1"/>
              </a:solidFill>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p:spPr>
        <p:txBody>
          <a:bodyPr/>
          <a:lstStyle/>
          <a:p>
            <a:r>
              <a:rPr lang="en-US" b="1" dirty="0" smtClean="0"/>
              <a:t>Practical Session</a:t>
            </a:r>
            <a:endParaRPr lang="en-US" b="1" dirty="0"/>
          </a:p>
        </p:txBody>
      </p:sp>
      <p:sp>
        <p:nvSpPr>
          <p:cNvPr id="3" name="Subtitle 2"/>
          <p:cNvSpPr>
            <a:spLocks noGrp="1"/>
          </p:cNvSpPr>
          <p:nvPr>
            <p:ph type="subTitle" idx="1"/>
          </p:nvPr>
        </p:nvSpPr>
        <p:spPr>
          <a:xfrm>
            <a:off x="228600" y="914400"/>
            <a:ext cx="8534400" cy="5715000"/>
          </a:xfrm>
        </p:spPr>
        <p:txBody>
          <a:bodyPr/>
          <a:lstStyle/>
          <a:p>
            <a:pPr algn="just"/>
            <a:r>
              <a:rPr lang="en-US" dirty="0" smtClean="0">
                <a:solidFill>
                  <a:schemeClr val="tx1"/>
                </a:solidFill>
              </a:rPr>
              <a:t>&lt;</a:t>
            </a:r>
            <a:r>
              <a:rPr lang="en-US" dirty="0" err="1" smtClean="0">
                <a:solidFill>
                  <a:schemeClr val="tx1"/>
                </a:solidFill>
              </a:rPr>
              <a:t>blockquote</a:t>
            </a:r>
            <a:r>
              <a:rPr lang="en-US" dirty="0" smtClean="0">
                <a:solidFill>
                  <a:schemeClr val="tx1"/>
                </a:solidFill>
              </a:rPr>
              <a:t>&gt; Love, from whom the world</a:t>
            </a:r>
          </a:p>
          <a:p>
            <a:pPr algn="just"/>
            <a:r>
              <a:rPr lang="en-US" dirty="0" smtClean="0">
                <a:solidFill>
                  <a:schemeClr val="tx1"/>
                </a:solidFill>
              </a:rPr>
              <a:t> &lt;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=“see.gif” alt=“logo”/&gt;begun,&lt;</a:t>
            </a:r>
            <a:r>
              <a:rPr lang="en-US" dirty="0" err="1" smtClean="0">
                <a:solidFill>
                  <a:schemeClr val="tx1"/>
                </a:solidFill>
              </a:rPr>
              <a:t>br</a:t>
            </a:r>
            <a:r>
              <a:rPr lang="en-US" dirty="0" smtClean="0">
                <a:solidFill>
                  <a:schemeClr val="tx1"/>
                </a:solidFill>
              </a:rPr>
              <a:t>/&gt; Hath the secret of the sun. &lt;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=“house.gif” alt=“house” align=“top”/&gt;&lt;</a:t>
            </a:r>
            <a:r>
              <a:rPr lang="en-US" dirty="0" err="1" smtClean="0">
                <a:solidFill>
                  <a:schemeClr val="tx1"/>
                </a:solidFill>
              </a:rPr>
              <a:t>br</a:t>
            </a:r>
            <a:r>
              <a:rPr lang="en-US" dirty="0" smtClean="0">
                <a:solidFill>
                  <a:schemeClr val="tx1"/>
                </a:solidFill>
              </a:rPr>
              <a:t> /&gt; Love can tell, and love alone, Whence the million stars &lt;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=“see.gif” alt=“logo” align=“middle”/&gt; were strewn&lt;</a:t>
            </a:r>
            <a:r>
              <a:rPr lang="en-US" dirty="0" err="1" smtClean="0">
                <a:solidFill>
                  <a:schemeClr val="tx1"/>
                </a:solidFill>
              </a:rPr>
              <a:t>br</a:t>
            </a:r>
            <a:r>
              <a:rPr lang="en-US" dirty="0" smtClean="0">
                <a:solidFill>
                  <a:schemeClr val="tx1"/>
                </a:solidFill>
              </a:rPr>
              <a:t> /&gt; Why each atom &lt;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=“house.gif” alt=“house” align=“bottom” /&gt; knows its own.&lt;</a:t>
            </a:r>
            <a:r>
              <a:rPr lang="en-US" dirty="0" err="1" smtClean="0">
                <a:solidFill>
                  <a:schemeClr val="tx1"/>
                </a:solidFill>
              </a:rPr>
              <a:t>br</a:t>
            </a:r>
            <a:r>
              <a:rPr lang="en-US" dirty="0" smtClean="0">
                <a:solidFill>
                  <a:schemeClr val="tx1"/>
                </a:solidFill>
              </a:rPr>
              <a:t> /&gt; &lt;/</a:t>
            </a:r>
            <a:r>
              <a:rPr lang="en-US" dirty="0" err="1" smtClean="0">
                <a:solidFill>
                  <a:schemeClr val="tx1"/>
                </a:solidFill>
              </a:rPr>
              <a:t>blockquote</a:t>
            </a:r>
            <a:r>
              <a:rPr lang="en-US" dirty="0" smtClean="0">
                <a:solidFill>
                  <a:schemeClr val="tx1"/>
                </a:solidFill>
              </a:rPr>
              <a:t>&gt;</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382000" cy="1470025"/>
          </a:xfrm>
        </p:spPr>
        <p:txBody>
          <a:bodyPr/>
          <a:lstStyle/>
          <a:p>
            <a:r>
              <a:rPr lang="en-US" b="1" dirty="0" smtClean="0">
                <a:effectLst>
                  <a:outerShdw blurRad="38100" dist="38100" dir="2700000" algn="tl">
                    <a:srgbClr val="000000">
                      <a:alpha val="43137"/>
                    </a:srgbClr>
                  </a:outerShdw>
                </a:effectLst>
              </a:rPr>
              <a:t>Alignment outside HTML 3.2-4.01</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685800"/>
            <a:ext cx="8610600" cy="5943600"/>
          </a:xfrm>
        </p:spPr>
        <p:txBody>
          <a:bodyPr>
            <a:noAutofit/>
          </a:bodyPr>
          <a:lstStyle/>
          <a:p>
            <a:pPr algn="just"/>
            <a:r>
              <a:rPr lang="en-US" sz="2300" dirty="0" smtClean="0">
                <a:solidFill>
                  <a:schemeClr val="tx1"/>
                </a:solidFill>
              </a:rPr>
              <a:t>The followings are not part of HTML 3.2 or 4.01, and are supported by various browsers. These four attributes are approved in the proposed specification for XHTML 1.0. </a:t>
            </a:r>
          </a:p>
          <a:p>
            <a:pPr algn="just"/>
            <a:r>
              <a:rPr lang="en-US" sz="2300" b="1" dirty="0" smtClean="0">
                <a:solidFill>
                  <a:schemeClr val="tx1"/>
                </a:solidFill>
              </a:rPr>
              <a:t>align=“</a:t>
            </a:r>
            <a:r>
              <a:rPr lang="en-US" sz="2300" b="1" dirty="0" err="1" smtClean="0">
                <a:solidFill>
                  <a:schemeClr val="tx1"/>
                </a:solidFill>
              </a:rPr>
              <a:t>texttop</a:t>
            </a:r>
            <a:r>
              <a:rPr lang="en-US" sz="2300" b="1" dirty="0" smtClean="0">
                <a:solidFill>
                  <a:schemeClr val="tx1"/>
                </a:solidFill>
              </a:rPr>
              <a:t>” </a:t>
            </a:r>
            <a:r>
              <a:rPr lang="en-US" sz="2300" dirty="0" smtClean="0">
                <a:solidFill>
                  <a:schemeClr val="tx1"/>
                </a:solidFill>
              </a:rPr>
              <a:t>Aligns the top of the image with the top of the tallest text in the line (whereas align=”top” aligns the image with the topmost item in the line). </a:t>
            </a:r>
          </a:p>
          <a:p>
            <a:pPr algn="just"/>
            <a:r>
              <a:rPr lang="en-US" sz="2300" b="1" dirty="0" smtClean="0">
                <a:solidFill>
                  <a:schemeClr val="tx1"/>
                </a:solidFill>
              </a:rPr>
              <a:t>align=“</a:t>
            </a:r>
            <a:r>
              <a:rPr lang="en-US" sz="2300" b="1" dirty="0" err="1" smtClean="0">
                <a:solidFill>
                  <a:schemeClr val="tx1"/>
                </a:solidFill>
              </a:rPr>
              <a:t>absmiddle</a:t>
            </a:r>
            <a:r>
              <a:rPr lang="en-US" sz="2300" b="1" dirty="0" smtClean="0">
                <a:solidFill>
                  <a:schemeClr val="tx1"/>
                </a:solidFill>
              </a:rPr>
              <a:t>”</a:t>
            </a:r>
            <a:r>
              <a:rPr lang="en-US" sz="2300" dirty="0" smtClean="0">
                <a:solidFill>
                  <a:schemeClr val="tx1"/>
                </a:solidFill>
              </a:rPr>
              <a:t> Aligns the middle of the image with the middle of the largest item in the line. (align=“middle” usually aligns the middle of the image with the baseline of the text, not its actual middle.)</a:t>
            </a:r>
          </a:p>
          <a:p>
            <a:pPr algn="just"/>
            <a:r>
              <a:rPr lang="en-US" sz="2300" b="1" dirty="0" smtClean="0">
                <a:solidFill>
                  <a:schemeClr val="tx1"/>
                </a:solidFill>
              </a:rPr>
              <a:t>align=“baseline”</a:t>
            </a:r>
            <a:r>
              <a:rPr lang="en-US" sz="2300" dirty="0" smtClean="0">
                <a:solidFill>
                  <a:schemeClr val="tx1"/>
                </a:solidFill>
              </a:rPr>
              <a:t> Aligns the bottom of the image with the baseline of the text. It’s the same as align=“bottom”, but align=”baseline” is a more descriptive name.</a:t>
            </a:r>
          </a:p>
          <a:p>
            <a:pPr algn="just"/>
            <a:r>
              <a:rPr lang="en-US" sz="2300" dirty="0" smtClean="0">
                <a:solidFill>
                  <a:schemeClr val="tx1"/>
                </a:solidFill>
              </a:rPr>
              <a:t> </a:t>
            </a:r>
            <a:r>
              <a:rPr lang="en-US" sz="2300" b="1" dirty="0" smtClean="0">
                <a:solidFill>
                  <a:schemeClr val="tx1"/>
                </a:solidFill>
              </a:rPr>
              <a:t>align=”</a:t>
            </a:r>
            <a:r>
              <a:rPr lang="en-US" sz="2300" b="1" dirty="0" err="1" smtClean="0">
                <a:solidFill>
                  <a:schemeClr val="tx1"/>
                </a:solidFill>
              </a:rPr>
              <a:t>absbottom</a:t>
            </a:r>
            <a:r>
              <a:rPr lang="en-US" sz="2300" b="1" dirty="0" smtClean="0">
                <a:solidFill>
                  <a:schemeClr val="tx1"/>
                </a:solidFill>
              </a:rPr>
              <a:t>” </a:t>
            </a:r>
            <a:r>
              <a:rPr lang="en-US" sz="2300" dirty="0" smtClean="0">
                <a:solidFill>
                  <a:schemeClr val="tx1"/>
                </a:solidFill>
              </a:rPr>
              <a:t>Aligns the bottom of the image with the lowest item in the line (which may be below the baseline of the text).</a:t>
            </a:r>
          </a:p>
          <a:p>
            <a:pPr algn="just"/>
            <a:r>
              <a:rPr lang="en-US" sz="2300" dirty="0" smtClean="0">
                <a:solidFill>
                  <a:schemeClr val="tx1"/>
                </a:solidFill>
              </a:rPr>
              <a:t> </a:t>
            </a:r>
          </a:p>
          <a:p>
            <a:pPr algn="l"/>
            <a:endParaRPr lang="en-US" sz="23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b="1" dirty="0" smtClean="0">
                <a:effectLst>
                  <a:outerShdw blurRad="38100" dist="38100" dir="2700000" algn="tl">
                    <a:srgbClr val="000000">
                      <a:alpha val="43137"/>
                    </a:srgbClr>
                  </a:outerShdw>
                </a:effectLst>
              </a:rPr>
              <a:t>Practical Session</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685800"/>
            <a:ext cx="8610600" cy="5867400"/>
          </a:xfrm>
        </p:spPr>
        <p:txBody>
          <a:bodyPr>
            <a:normAutofit fontScale="85000" lnSpcReduction="10000"/>
          </a:bodyPr>
          <a:lstStyle/>
          <a:p>
            <a:pPr algn="just"/>
            <a:r>
              <a:rPr lang="en-US" dirty="0" smtClean="0">
                <a:solidFill>
                  <a:schemeClr val="tx1"/>
                </a:solidFill>
              </a:rPr>
              <a:t>&lt;h2&gt;Middle of Text and Line aligned, arrow varies:&lt;/h2&gt;</a:t>
            </a: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="house.png" alt="Line"/&gt; </a:t>
            </a:r>
            <a:r>
              <a:rPr lang="en-US" dirty="0" err="1" smtClean="0">
                <a:solidFill>
                  <a:schemeClr val="tx1"/>
                </a:solidFill>
              </a:rPr>
              <a:t>Align:top</a:t>
            </a:r>
            <a:endParaRPr lang="en-US" dirty="0" smtClean="0">
              <a:solidFill>
                <a:schemeClr val="tx1"/>
              </a:solidFill>
            </a:endParaRP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="see.png" alt="Up" align="top"/&gt; Align: Text Top</a:t>
            </a: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a:t>
            </a:r>
            <a:r>
              <a:rPr lang="en-US" dirty="0" err="1" smtClean="0">
                <a:solidFill>
                  <a:schemeClr val="tx1"/>
                </a:solidFill>
              </a:rPr>
              <a:t>house.png"alt</a:t>
            </a:r>
            <a:r>
              <a:rPr lang="en-US" dirty="0" smtClean="0">
                <a:solidFill>
                  <a:schemeClr val="tx1"/>
                </a:solidFill>
              </a:rPr>
              <a:t>="Up" align="</a:t>
            </a:r>
            <a:r>
              <a:rPr lang="en-US" dirty="0" err="1" smtClean="0">
                <a:solidFill>
                  <a:schemeClr val="tx1"/>
                </a:solidFill>
              </a:rPr>
              <a:t>texttop</a:t>
            </a:r>
            <a:r>
              <a:rPr lang="en-US" dirty="0" smtClean="0">
                <a:solidFill>
                  <a:schemeClr val="tx1"/>
                </a:solidFill>
              </a:rPr>
              <a:t>" /&gt;</a:t>
            </a:r>
          </a:p>
          <a:p>
            <a:pPr algn="just"/>
            <a:r>
              <a:rPr lang="en-US" dirty="0" smtClean="0">
                <a:solidFill>
                  <a:schemeClr val="tx1"/>
                </a:solidFill>
              </a:rPr>
              <a:t>&lt;h2&gt;Top of Text and Line aligned, arrow varies:&lt;/h2&gt;</a:t>
            </a: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="house.png" alt="Line"/&gt; Align: Absolute Middle</a:t>
            </a: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="see.png" alt="Next" align="</a:t>
            </a:r>
            <a:r>
              <a:rPr lang="en-US" dirty="0" err="1" smtClean="0">
                <a:solidFill>
                  <a:schemeClr val="tx1"/>
                </a:solidFill>
              </a:rPr>
              <a:t>absmiddle</a:t>
            </a:r>
            <a:r>
              <a:rPr lang="en-US" dirty="0" smtClean="0">
                <a:solidFill>
                  <a:schemeClr val="tx1"/>
                </a:solidFill>
              </a:rPr>
              <a:t>"/&gt; </a:t>
            </a:r>
          </a:p>
          <a:p>
            <a:pPr algn="just"/>
            <a:r>
              <a:rPr lang="en-US" dirty="0" smtClean="0">
                <a:solidFill>
                  <a:schemeClr val="tx1"/>
                </a:solidFill>
              </a:rPr>
              <a:t>Align: Middle &lt;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="house.png" alt="Next" align="middle" /&gt;</a:t>
            </a:r>
          </a:p>
          <a:p>
            <a:pPr algn="just"/>
            <a:r>
              <a:rPr lang="en-US" dirty="0" smtClean="0">
                <a:solidFill>
                  <a:schemeClr val="tx1"/>
                </a:solidFill>
              </a:rPr>
              <a:t>&lt;h2&gt;Top of Text and Line aligned, arrow varies:&lt;/h2&gt;</a:t>
            </a:r>
          </a:p>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="see.png" alt="Line"/&gt; </a:t>
            </a:r>
          </a:p>
          <a:p>
            <a:pPr algn="just"/>
            <a:r>
              <a:rPr lang="en-US" dirty="0" smtClean="0">
                <a:solidFill>
                  <a:schemeClr val="tx1"/>
                </a:solidFill>
              </a:rPr>
              <a:t> </a:t>
            </a:r>
          </a:p>
          <a:p>
            <a:pPr algn="just"/>
            <a:r>
              <a:rPr lang="en-US" dirty="0" smtClean="0">
                <a:solidFill>
                  <a:schemeClr val="tx1"/>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0825"/>
            <a:ext cx="7772400" cy="1470025"/>
          </a:xfrm>
        </p:spPr>
        <p:txBody>
          <a:bodyPr/>
          <a:lstStyle/>
          <a:p>
            <a:r>
              <a:rPr lang="en-US" b="1" dirty="0" smtClean="0"/>
              <a:t>Wrapping Text Next to Image</a:t>
            </a:r>
            <a:endParaRPr lang="en-US" b="1" dirty="0"/>
          </a:p>
        </p:txBody>
      </p:sp>
      <p:sp>
        <p:nvSpPr>
          <p:cNvPr id="3" name="Subtitle 2"/>
          <p:cNvSpPr>
            <a:spLocks noGrp="1"/>
          </p:cNvSpPr>
          <p:nvPr>
            <p:ph type="subTitle" idx="1"/>
          </p:nvPr>
        </p:nvSpPr>
        <p:spPr>
          <a:xfrm>
            <a:off x="304800" y="1143000"/>
            <a:ext cx="8382000" cy="5715000"/>
          </a:xfrm>
        </p:spPr>
        <p:txBody>
          <a:bodyPr>
            <a:normAutofit fontScale="85000" lnSpcReduction="20000"/>
          </a:bodyPr>
          <a:lstStyle/>
          <a:p>
            <a:pPr algn="just"/>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=“house.png” alt=“Tulips” align=“left” /&gt; &lt;h1&gt;Mystery Tulip Murderer Strikes&lt;/h1&gt; &lt;p&gt;Someone, or something, is killing the tulips of New South Haverford, Virginia. Residents of this small town are shocked and dismayed by the senseless vandalism that has struck their tiny town.&lt;/p&gt; </a:t>
            </a:r>
          </a:p>
          <a:p>
            <a:pPr algn="just"/>
            <a:r>
              <a:rPr lang="en-US" dirty="0" smtClean="0">
                <a:solidFill>
                  <a:schemeClr val="tx1"/>
                </a:solidFill>
              </a:rPr>
              <a:t>&lt;p&gt;New South Haverford is known for its extravagant displays of tulips in the springtime, and a good portion of its tourist trade relies on the people who come from as far as New Hampshire to see what has been estimated as up to two hundred thousand tulips that bloom in April and May.&lt;/p&gt; </a:t>
            </a:r>
          </a:p>
          <a:p>
            <a:pPr algn="just"/>
            <a:r>
              <a:rPr lang="en-US" dirty="0" smtClean="0">
                <a:solidFill>
                  <a:schemeClr val="tx1"/>
                </a:solidFill>
              </a:rPr>
              <a:t>&lt;p&gt;Or at least the tourists had been flocking to New South Haverford until last week, when over the course of three days the flower of each and every tulip in the town was neatly clipped off while the town slept.&lt;/p&gt;</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Images and Links</a:t>
            </a:r>
            <a:r>
              <a:rPr lang="en-US" dirty="0" smtClean="0"/>
              <a:t/>
            </a:r>
            <a:br>
              <a:rPr lang="en-US" dirty="0" smtClean="0"/>
            </a:br>
            <a:endParaRPr lang="en-US" dirty="0"/>
          </a:p>
        </p:txBody>
      </p:sp>
      <p:sp>
        <p:nvSpPr>
          <p:cNvPr id="3" name="Content Placeholder 2"/>
          <p:cNvSpPr>
            <a:spLocks noGrp="1"/>
          </p:cNvSpPr>
          <p:nvPr>
            <p:ph idx="1"/>
          </p:nvPr>
        </p:nvSpPr>
        <p:spPr>
          <a:xfrm>
            <a:off x="228600" y="762000"/>
            <a:ext cx="8763000" cy="5791200"/>
          </a:xfrm>
        </p:spPr>
        <p:txBody>
          <a:bodyPr>
            <a:normAutofit/>
          </a:bodyPr>
          <a:lstStyle/>
          <a:p>
            <a:r>
              <a:rPr lang="en-US" dirty="0" smtClean="0"/>
              <a:t>include an &lt;</a:t>
            </a:r>
            <a:r>
              <a:rPr lang="en-US" dirty="0" err="1" smtClean="0"/>
              <a:t>img</a:t>
            </a:r>
            <a:r>
              <a:rPr lang="en-US" dirty="0" smtClean="0"/>
              <a:t>&gt; tag inside a link tag (&lt;a&gt;), that image serves as a link itself:</a:t>
            </a:r>
          </a:p>
          <a:p>
            <a:r>
              <a:rPr lang="en-US" dirty="0" smtClean="0"/>
              <a:t>&lt;a </a:t>
            </a:r>
            <a:r>
              <a:rPr lang="en-US" dirty="0" err="1" smtClean="0"/>
              <a:t>href</a:t>
            </a:r>
            <a:r>
              <a:rPr lang="en-US" dirty="0" smtClean="0"/>
              <a:t>=”index.html”&gt;&lt;</a:t>
            </a:r>
            <a:r>
              <a:rPr lang="en-US" dirty="0" err="1" smtClean="0"/>
              <a:t>img</a:t>
            </a:r>
            <a:r>
              <a:rPr lang="en-US" dirty="0" smtClean="0"/>
              <a:t> </a:t>
            </a:r>
            <a:r>
              <a:rPr lang="en-US" dirty="0" err="1" smtClean="0"/>
              <a:t>src</a:t>
            </a:r>
            <a:r>
              <a:rPr lang="en-US" dirty="0" smtClean="0"/>
              <a:t>=”uparrow.gif” alt=”Up” /&gt;&lt;/a&gt;</a:t>
            </a:r>
          </a:p>
          <a:p>
            <a:r>
              <a:rPr lang="en-US" dirty="0" smtClean="0"/>
              <a:t>If you include both an image and text in the link tag, they become links to the same page: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effectLst>
                  <a:outerShdw blurRad="38100" dist="38100" dir="2700000" algn="tl">
                    <a:srgbClr val="000000">
                      <a:alpha val="43137"/>
                    </a:srgbClr>
                  </a:outerShdw>
                </a:effectLst>
              </a:rPr>
              <a:t>Image Dimension and Boarder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685800"/>
            <a:ext cx="8686800" cy="6019800"/>
          </a:xfrm>
        </p:spPr>
        <p:txBody>
          <a:bodyPr>
            <a:noAutofit/>
          </a:bodyPr>
          <a:lstStyle/>
          <a:p>
            <a:pPr>
              <a:buNone/>
            </a:pPr>
            <a:r>
              <a:rPr lang="en-US" sz="2300" b="1" dirty="0" smtClean="0"/>
              <a:t>Image Dimensions and Scaling</a:t>
            </a:r>
            <a:endParaRPr lang="en-US" sz="2300" dirty="0" smtClean="0"/>
          </a:p>
          <a:p>
            <a:pPr>
              <a:buNone/>
            </a:pPr>
            <a:r>
              <a:rPr lang="en-US" sz="2300" dirty="0" smtClean="0"/>
              <a:t>Two attributes of the &lt;</a:t>
            </a:r>
            <a:r>
              <a:rPr lang="en-US" sz="2300" dirty="0" err="1" smtClean="0"/>
              <a:t>img</a:t>
            </a:r>
            <a:r>
              <a:rPr lang="en-US" sz="2300" dirty="0" smtClean="0"/>
              <a:t>&gt; tag, height and width, specify the height </a:t>
            </a:r>
          </a:p>
          <a:p>
            <a:pPr>
              <a:buNone/>
            </a:pPr>
            <a:r>
              <a:rPr lang="en-US" sz="2300" dirty="0" smtClean="0"/>
              <a:t>and width of the image in pixels. </a:t>
            </a:r>
          </a:p>
          <a:p>
            <a:pPr>
              <a:buNone/>
            </a:pPr>
            <a:r>
              <a:rPr lang="en-US" sz="2300" dirty="0" smtClean="0"/>
              <a:t>Let’s say that you want to create a red stripe that’s 10 pixels high and as </a:t>
            </a:r>
          </a:p>
          <a:p>
            <a:pPr>
              <a:buNone/>
            </a:pPr>
            <a:r>
              <a:rPr lang="en-US" sz="2300" dirty="0" smtClean="0"/>
              <a:t>wide as the browser window. If the image is called house.png, you </a:t>
            </a:r>
          </a:p>
          <a:p>
            <a:pPr>
              <a:buNone/>
            </a:pPr>
            <a:r>
              <a:rPr lang="en-US" sz="2300" dirty="0" smtClean="0"/>
              <a:t>Could create such an effect using the following code:</a:t>
            </a:r>
          </a:p>
          <a:p>
            <a:pPr>
              <a:buNone/>
            </a:pPr>
            <a:r>
              <a:rPr lang="en-US" sz="2300" dirty="0" smtClean="0"/>
              <a:t>&lt;</a:t>
            </a:r>
            <a:r>
              <a:rPr lang="en-US" sz="2300" dirty="0" err="1" smtClean="0"/>
              <a:t>img</a:t>
            </a:r>
            <a:r>
              <a:rPr lang="en-US" sz="2300" dirty="0" smtClean="0"/>
              <a:t> </a:t>
            </a:r>
            <a:r>
              <a:rPr lang="en-US" sz="2300" dirty="0" err="1" smtClean="0"/>
              <a:t>src</a:t>
            </a:r>
            <a:r>
              <a:rPr lang="en-US" sz="2300" dirty="0" smtClean="0"/>
              <a:t>=“house.png” height=“10” width=”100%” /&gt;</a:t>
            </a:r>
          </a:p>
          <a:p>
            <a:pPr>
              <a:buNone/>
            </a:pPr>
            <a:r>
              <a:rPr lang="en-US" sz="2300" b="1" dirty="0" smtClean="0"/>
              <a:t>Image Borders </a:t>
            </a:r>
            <a:endParaRPr lang="en-US" sz="2300" dirty="0" smtClean="0"/>
          </a:p>
          <a:p>
            <a:pPr>
              <a:buNone/>
            </a:pPr>
            <a:r>
              <a:rPr lang="en-US" sz="2300" dirty="0" smtClean="0"/>
              <a:t>Normally, plain images don’t have borders; only images that hold links </a:t>
            </a:r>
          </a:p>
          <a:p>
            <a:pPr>
              <a:buNone/>
            </a:pPr>
            <a:r>
              <a:rPr lang="en-US" sz="2300" dirty="0" smtClean="0"/>
              <a:t>do. </a:t>
            </a:r>
          </a:p>
          <a:p>
            <a:pPr>
              <a:buNone/>
            </a:pPr>
            <a:r>
              <a:rPr lang="en-US" sz="2300" dirty="0" smtClean="0"/>
              <a:t>However, you can use the border attribute to draw a border around a </a:t>
            </a:r>
          </a:p>
          <a:p>
            <a:pPr>
              <a:buNone/>
            </a:pPr>
            <a:r>
              <a:rPr lang="en-US" sz="2300" dirty="0" smtClean="0"/>
              <a:t>Plain image, as in the following: </a:t>
            </a:r>
          </a:p>
          <a:p>
            <a:pPr>
              <a:buNone/>
            </a:pPr>
            <a:r>
              <a:rPr lang="en-US" sz="2300" dirty="0" smtClean="0"/>
              <a:t>&lt;p&gt;&lt;</a:t>
            </a:r>
            <a:r>
              <a:rPr lang="en-US" sz="2300" dirty="0" err="1" smtClean="0"/>
              <a:t>img</a:t>
            </a:r>
            <a:r>
              <a:rPr lang="en-US" sz="2300" dirty="0" smtClean="0"/>
              <a:t> </a:t>
            </a:r>
            <a:r>
              <a:rPr lang="en-US" sz="2300" dirty="0" err="1" smtClean="0"/>
              <a:t>src</a:t>
            </a:r>
            <a:r>
              <a:rPr lang="en-US" sz="2300" dirty="0" smtClean="0"/>
              <a:t>=“see.png” alt=“</a:t>
            </a:r>
            <a:r>
              <a:rPr lang="en-US" sz="2300" dirty="0" err="1" smtClean="0"/>
              <a:t>BULogo</a:t>
            </a:r>
            <a:r>
              <a:rPr lang="en-US" sz="2300" dirty="0" smtClean="0"/>
              <a:t>” align=“left” border=“5” </a:t>
            </a:r>
          </a:p>
          <a:p>
            <a:pPr>
              <a:buNone/>
            </a:pPr>
            <a:r>
              <a:rPr lang="en-US" sz="2300" dirty="0" smtClean="0"/>
              <a:t>width=“102”  height=“178” /&gt; This is BU logo. The logo is good looking without the boarder&lt;/p&gt;</a:t>
            </a:r>
          </a:p>
          <a:p>
            <a:pPr>
              <a:buNone/>
            </a:pPr>
            <a:r>
              <a:rPr lang="en-US" sz="2300" dirty="0" smtClean="0"/>
              <a:t> </a:t>
            </a:r>
          </a:p>
          <a:p>
            <a:endParaRPr lang="en-US" sz="23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b="1" dirty="0" smtClean="0">
                <a:effectLst>
                  <a:outerShdw blurRad="38100" dist="38100" dir="2700000" algn="tl">
                    <a:srgbClr val="000000">
                      <a:alpha val="43137"/>
                    </a:srgbClr>
                  </a:outerShdw>
                </a:effectLst>
              </a:rPr>
              <a:t>Using Colors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28600"/>
            <a:ext cx="8229600" cy="5867400"/>
          </a:xfrm>
        </p:spPr>
        <p:txBody>
          <a:bodyPr>
            <a:noAutofit/>
          </a:bodyPr>
          <a:lstStyle/>
          <a:p>
            <a:pPr>
              <a:buNone/>
            </a:pPr>
            <a:r>
              <a:rPr lang="en-US" sz="2400" dirty="0" smtClean="0"/>
              <a:t>You can specify colors using the color extensions to HTML in two ways:</a:t>
            </a:r>
          </a:p>
          <a:p>
            <a:pPr>
              <a:buNone/>
            </a:pPr>
            <a:r>
              <a:rPr lang="en-US" sz="2400" dirty="0" smtClean="0"/>
              <a:t>• Using a hexadecimal number representing that color </a:t>
            </a:r>
          </a:p>
          <a:p>
            <a:pPr>
              <a:buNone/>
            </a:pPr>
            <a:r>
              <a:rPr lang="en-US" sz="2400" dirty="0" smtClean="0"/>
              <a:t>• Using one of a set of predefined color names</a:t>
            </a:r>
          </a:p>
          <a:p>
            <a:pPr>
              <a:buNone/>
            </a:pPr>
            <a:r>
              <a:rPr lang="en-US" sz="2400" dirty="0" err="1" smtClean="0"/>
              <a:t>e.g</a:t>
            </a:r>
            <a:endParaRPr lang="en-US" sz="2400" dirty="0" smtClean="0"/>
          </a:p>
          <a:p>
            <a:r>
              <a:rPr lang="en-US" sz="2400" dirty="0" smtClean="0"/>
              <a:t> RGB = (Red, Green &amp; Blue) 0 to 255, with 0 0 0 being black and 255 255 255 being white.</a:t>
            </a:r>
          </a:p>
          <a:p>
            <a:pPr algn="just"/>
            <a:r>
              <a:rPr lang="en-US" sz="2400" dirty="0" smtClean="0"/>
              <a:t>This is done by converting decimal numbers to hexadecimal. These days, most tools with color pickers also provide the hexadecimal values for red, green, and blue, which is what Web browsers require. </a:t>
            </a:r>
          </a:p>
          <a:p>
            <a:pPr algn="just">
              <a:buNone/>
            </a:pPr>
            <a:r>
              <a:rPr lang="en-US" sz="2400" dirty="0" smtClean="0"/>
              <a:t>The final hex number you need is all three numbers put together with a hash sign (#) at the beginning, as in the following:</a:t>
            </a:r>
          </a:p>
          <a:p>
            <a:pPr>
              <a:buNone/>
            </a:pP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1470025"/>
          </a:xfrm>
        </p:spPr>
        <p:txBody>
          <a:bodyPr/>
          <a:lstStyle/>
          <a:p>
            <a:r>
              <a:rPr lang="en-US" b="1" dirty="0" smtClean="0"/>
              <a:t>Objective of the Study</a:t>
            </a:r>
            <a:endParaRPr lang="en-US" b="1" dirty="0"/>
          </a:p>
        </p:txBody>
      </p:sp>
      <p:sp>
        <p:nvSpPr>
          <p:cNvPr id="3" name="Subtitle 2"/>
          <p:cNvSpPr>
            <a:spLocks noGrp="1"/>
          </p:cNvSpPr>
          <p:nvPr>
            <p:ph type="subTitle" idx="1"/>
          </p:nvPr>
        </p:nvSpPr>
        <p:spPr>
          <a:xfrm>
            <a:off x="304800" y="914400"/>
            <a:ext cx="8534400" cy="5791200"/>
          </a:xfrm>
        </p:spPr>
        <p:txBody>
          <a:bodyPr>
            <a:normAutofit fontScale="77500" lnSpcReduction="20000"/>
          </a:bodyPr>
          <a:lstStyle/>
          <a:p>
            <a:pPr algn="just"/>
            <a:r>
              <a:rPr lang="en-US" dirty="0" smtClean="0">
                <a:solidFill>
                  <a:schemeClr val="tx1"/>
                </a:solidFill>
              </a:rPr>
              <a:t>At the end of the study, you should be able to know:</a:t>
            </a:r>
          </a:p>
          <a:p>
            <a:pPr algn="just"/>
            <a:endParaRPr lang="en-US" dirty="0" smtClean="0">
              <a:solidFill>
                <a:schemeClr val="tx1"/>
              </a:solidFill>
            </a:endParaRPr>
          </a:p>
          <a:p>
            <a:pPr algn="just"/>
            <a:r>
              <a:rPr lang="en-US" dirty="0" smtClean="0">
                <a:solidFill>
                  <a:schemeClr val="tx1"/>
                </a:solidFill>
              </a:rPr>
              <a:t>• </a:t>
            </a:r>
            <a:r>
              <a:rPr lang="en-US" dirty="0">
                <a:solidFill>
                  <a:schemeClr val="tx1"/>
                </a:solidFill>
              </a:rPr>
              <a:t>The kinds of images you can use in Web pages </a:t>
            </a:r>
          </a:p>
          <a:p>
            <a:pPr algn="just"/>
            <a:r>
              <a:rPr lang="en-US" dirty="0">
                <a:solidFill>
                  <a:schemeClr val="tx1"/>
                </a:solidFill>
              </a:rPr>
              <a:t>• How to include images on your Web page, either alone or alongside text </a:t>
            </a:r>
          </a:p>
          <a:p>
            <a:pPr algn="just"/>
            <a:r>
              <a:rPr lang="en-US" dirty="0">
                <a:solidFill>
                  <a:schemeClr val="tx1"/>
                </a:solidFill>
              </a:rPr>
              <a:t>• How to use images as clickable links</a:t>
            </a:r>
          </a:p>
          <a:p>
            <a:pPr algn="just"/>
            <a:r>
              <a:rPr lang="en-US" dirty="0">
                <a:solidFill>
                  <a:schemeClr val="tx1"/>
                </a:solidFill>
              </a:rPr>
              <a:t> </a:t>
            </a:r>
            <a:r>
              <a:rPr lang="en-US" dirty="0" smtClean="0">
                <a:solidFill>
                  <a:schemeClr val="tx1"/>
                </a:solidFill>
              </a:rPr>
              <a:t>•How </a:t>
            </a:r>
            <a:r>
              <a:rPr lang="en-US" dirty="0">
                <a:solidFill>
                  <a:schemeClr val="tx1"/>
                </a:solidFill>
              </a:rPr>
              <a:t>to provide alternatives for browsers that can’t view images </a:t>
            </a:r>
          </a:p>
          <a:p>
            <a:pPr algn="just"/>
            <a:r>
              <a:rPr lang="en-US" dirty="0">
                <a:solidFill>
                  <a:schemeClr val="tx1"/>
                </a:solidFill>
              </a:rPr>
              <a:t>• How to use image dimensions and scaling, and how to provide image pre- views </a:t>
            </a:r>
          </a:p>
          <a:p>
            <a:pPr algn="just"/>
            <a:r>
              <a:rPr lang="en-US" dirty="0">
                <a:solidFill>
                  <a:schemeClr val="tx1"/>
                </a:solidFill>
              </a:rPr>
              <a:t>• How to change the font and background colors on your Web page</a:t>
            </a:r>
          </a:p>
          <a:p>
            <a:pPr algn="just"/>
            <a:r>
              <a:rPr lang="en-US" dirty="0">
                <a:solidFill>
                  <a:schemeClr val="tx1"/>
                </a:solidFill>
              </a:rPr>
              <a:t> • How to use images for tiled page backgrounds</a:t>
            </a:r>
          </a:p>
          <a:p>
            <a:pPr algn="just"/>
            <a:r>
              <a:rPr lang="en-US" dirty="0">
                <a:solidFill>
                  <a:schemeClr val="tx1"/>
                </a:solidFill>
              </a:rPr>
              <a:t>• How and when to use images on your Web pages</a:t>
            </a:r>
          </a:p>
          <a:p>
            <a:pPr algn="just"/>
            <a:r>
              <a:rPr lang="en-US" dirty="0">
                <a:solidFill>
                  <a:schemeClr val="tx1"/>
                </a:solidFill>
              </a:rPr>
              <a:t> • A few tips on image etiquette</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 #000000 </a:t>
            </a:r>
          </a:p>
          <a:p>
            <a:r>
              <a:rPr lang="en-US" dirty="0" smtClean="0"/>
              <a:t>#de04e4 </a:t>
            </a:r>
          </a:p>
          <a:p>
            <a:r>
              <a:rPr lang="en-US" dirty="0" smtClean="0"/>
              <a:t>#ffff00</a:t>
            </a:r>
          </a:p>
          <a:p>
            <a:r>
              <a:rPr lang="en-US" dirty="0" smtClean="0"/>
              <a:t>Netscape and Internet Explorer support a much easier way of indicating colors. Rather than using arcane numbering schemes, you just choose a color name such as Black, White, Green, Maroon, Olive, Navy, Purple, Gray, </a:t>
            </a:r>
            <a:r>
              <a:rPr lang="en-US" dirty="0" err="1" smtClean="0"/>
              <a:t>Red,Yellow</a:t>
            </a:r>
            <a:r>
              <a:rPr lang="en-US" dirty="0" smtClean="0"/>
              <a:t>, Blue, Teal, </a:t>
            </a:r>
            <a:r>
              <a:rPr lang="en-US" dirty="0" err="1" smtClean="0"/>
              <a:t>Lime,Aqua</a:t>
            </a:r>
            <a:r>
              <a:rPr lang="en-US" dirty="0" smtClean="0"/>
              <a:t>, Fuchsia, or Silver.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effectLst>
                  <a:outerShdw blurRad="38100" dist="38100" dir="2700000" algn="tl">
                    <a:srgbClr val="000000">
                      <a:alpha val="43137"/>
                    </a:srgbClr>
                  </a:outerShdw>
                </a:effectLst>
              </a:rPr>
              <a:t>Background Color &amp; Text Color</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457200"/>
            <a:ext cx="8229600" cy="6400800"/>
          </a:xfrm>
        </p:spPr>
        <p:txBody>
          <a:bodyPr>
            <a:normAutofit fontScale="70000" lnSpcReduction="20000"/>
          </a:bodyPr>
          <a:lstStyle/>
          <a:p>
            <a:pPr>
              <a:buNone/>
            </a:pPr>
            <a:r>
              <a:rPr lang="en-US" b="1" dirty="0" smtClean="0"/>
              <a:t>Changing the Background Color</a:t>
            </a:r>
            <a:endParaRPr lang="en-US" dirty="0" smtClean="0"/>
          </a:p>
          <a:p>
            <a:pPr>
              <a:buNone/>
            </a:pPr>
            <a:r>
              <a:rPr lang="en-US" dirty="0" smtClean="0"/>
              <a:t>Use an attribute called </a:t>
            </a:r>
            <a:r>
              <a:rPr lang="en-US" dirty="0" err="1" smtClean="0"/>
              <a:t>bgcolor</a:t>
            </a:r>
            <a:r>
              <a:rPr lang="en-US" dirty="0" smtClean="0"/>
              <a:t> to the &lt;body&gt; tag. </a:t>
            </a:r>
          </a:p>
          <a:p>
            <a:r>
              <a:rPr lang="en-US" dirty="0" smtClean="0"/>
              <a:t>&lt;body </a:t>
            </a:r>
            <a:r>
              <a:rPr lang="en-US" dirty="0" err="1" smtClean="0"/>
              <a:t>bgcolor</a:t>
            </a:r>
            <a:r>
              <a:rPr lang="en-US" dirty="0" smtClean="0"/>
              <a:t>=”#</a:t>
            </a:r>
            <a:r>
              <a:rPr lang="en-US" dirty="0" err="1" smtClean="0"/>
              <a:t>ffffff</a:t>
            </a:r>
            <a:r>
              <a:rPr lang="en-US" dirty="0" smtClean="0"/>
              <a:t>”&gt;</a:t>
            </a:r>
          </a:p>
          <a:p>
            <a:r>
              <a:rPr lang="en-US" dirty="0" smtClean="0"/>
              <a:t> &lt;body </a:t>
            </a:r>
            <a:r>
              <a:rPr lang="en-US" dirty="0" err="1" smtClean="0"/>
              <a:t>bgcolor</a:t>
            </a:r>
            <a:r>
              <a:rPr lang="en-US" dirty="0" smtClean="0"/>
              <a:t>=”#934ce8”&gt;</a:t>
            </a:r>
          </a:p>
          <a:p>
            <a:pPr>
              <a:buNone/>
            </a:pPr>
            <a:r>
              <a:rPr lang="en-US" dirty="0" smtClean="0"/>
              <a:t>To use color names, simply use the name of the color as the value to </a:t>
            </a:r>
            <a:r>
              <a:rPr lang="en-US" dirty="0" err="1" smtClean="0"/>
              <a:t>bgcolor</a:t>
            </a:r>
            <a:r>
              <a:rPr lang="en-US" dirty="0" smtClean="0"/>
              <a:t>:</a:t>
            </a:r>
          </a:p>
          <a:p>
            <a:pPr>
              <a:buNone/>
            </a:pPr>
            <a:r>
              <a:rPr lang="en-US" dirty="0" smtClean="0"/>
              <a:t>           &lt;body </a:t>
            </a:r>
            <a:r>
              <a:rPr lang="en-US" dirty="0" err="1" smtClean="0"/>
              <a:t>bgcolor</a:t>
            </a:r>
            <a:r>
              <a:rPr lang="en-US" dirty="0" smtClean="0"/>
              <a:t>=”white”&gt; </a:t>
            </a:r>
          </a:p>
          <a:p>
            <a:r>
              <a:rPr lang="en-US" dirty="0" smtClean="0"/>
              <a:t>&lt;body </a:t>
            </a:r>
            <a:r>
              <a:rPr lang="en-US" dirty="0" err="1" smtClean="0"/>
              <a:t>bgcolor</a:t>
            </a:r>
            <a:r>
              <a:rPr lang="en-US" dirty="0" smtClean="0"/>
              <a:t>=”purple”&gt;</a:t>
            </a:r>
          </a:p>
          <a:p>
            <a:pPr>
              <a:buNone/>
            </a:pPr>
            <a:r>
              <a:rPr lang="en-US" b="1" dirty="0" smtClean="0"/>
              <a:t>Changing Text Colors </a:t>
            </a:r>
            <a:endParaRPr lang="en-US" dirty="0" smtClean="0"/>
          </a:p>
          <a:p>
            <a:pPr>
              <a:buNone/>
            </a:pPr>
            <a:r>
              <a:rPr lang="en-US" b="1" dirty="0" smtClean="0"/>
              <a:t>text</a:t>
            </a:r>
            <a:r>
              <a:rPr lang="en-US" dirty="0" smtClean="0"/>
              <a:t> 	Controls the color of all the page’s body text that isn’t links, including headings, body text, text inside tables, and so on.</a:t>
            </a:r>
          </a:p>
          <a:p>
            <a:pPr>
              <a:buNone/>
            </a:pPr>
            <a:r>
              <a:rPr lang="en-US" b="1" dirty="0" smtClean="0"/>
              <a:t>link </a:t>
            </a:r>
            <a:r>
              <a:rPr lang="en-US" dirty="0" smtClean="0"/>
              <a:t>	 Controls the color of normal, </a:t>
            </a:r>
            <a:r>
              <a:rPr lang="en-US" dirty="0" err="1" smtClean="0"/>
              <a:t>unfollowed</a:t>
            </a:r>
            <a:r>
              <a:rPr lang="en-US" dirty="0" smtClean="0"/>
              <a:t> links on the page (the ones that are blue by default).</a:t>
            </a:r>
          </a:p>
          <a:p>
            <a:pPr>
              <a:buNone/>
            </a:pPr>
            <a:r>
              <a:rPr lang="en-US" b="1" dirty="0" err="1" smtClean="0"/>
              <a:t>Vlink</a:t>
            </a:r>
            <a:r>
              <a:rPr lang="en-US" dirty="0" smtClean="0"/>
              <a:t>  Controls the color of links you’ve visited (the ones that are purple by default).</a:t>
            </a:r>
          </a:p>
          <a:p>
            <a:pPr>
              <a:buNone/>
            </a:pPr>
            <a:r>
              <a:rPr lang="en-US" b="1" dirty="0" err="1" smtClean="0"/>
              <a:t>alink</a:t>
            </a:r>
            <a:r>
              <a:rPr lang="en-US" b="1" dirty="0" smtClean="0"/>
              <a:t> </a:t>
            </a:r>
            <a:r>
              <a:rPr lang="en-US" dirty="0" smtClean="0"/>
              <a:t> Controls the color of a link that has had the mouse button clicked on it but not released (an activated link). </a:t>
            </a:r>
          </a:p>
          <a:p>
            <a:pPr>
              <a:buNone/>
            </a:pPr>
            <a:r>
              <a:rPr lang="en-US" dirty="0" smtClean="0"/>
              <a:t>           They’re red by default.</a:t>
            </a:r>
          </a:p>
          <a:p>
            <a:pPr>
              <a:buNone/>
            </a:pPr>
            <a:r>
              <a:rPr lang="en-US" dirty="0" smtClean="0"/>
              <a:t>&lt;body </a:t>
            </a:r>
            <a:r>
              <a:rPr lang="en-US" dirty="0" err="1" smtClean="0"/>
              <a:t>bgcolor</a:t>
            </a:r>
            <a:r>
              <a:rPr lang="en-US" dirty="0" smtClean="0"/>
              <a:t>=”#000000” text=”#ff9933” link=”#800000”&gt;</a:t>
            </a:r>
          </a:p>
          <a:p>
            <a:pPr>
              <a:buNone/>
            </a:pPr>
            <a:r>
              <a:rPr lang="en-US" dirty="0" smtClean="0"/>
              <a:t>&lt;body </a:t>
            </a:r>
            <a:r>
              <a:rPr lang="en-US" dirty="0" err="1" smtClean="0"/>
              <a:t>bgcolor</a:t>
            </a:r>
            <a:r>
              <a:rPr lang="en-US" dirty="0" smtClean="0"/>
              <a:t>=”orange” text=”black” link=”#800000”&gt;</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Image Backgrounds </a:t>
            </a:r>
            <a:r>
              <a:rPr lang="en-US" dirty="0" smtClean="0"/>
              <a:t/>
            </a:r>
            <a:br>
              <a:rPr lang="en-US" dirty="0" smtClean="0"/>
            </a:br>
            <a:endParaRPr lang="en-US" dirty="0"/>
          </a:p>
        </p:txBody>
      </p:sp>
      <p:sp>
        <p:nvSpPr>
          <p:cNvPr id="3" name="Content Placeholder 2"/>
          <p:cNvSpPr>
            <a:spLocks noGrp="1"/>
          </p:cNvSpPr>
          <p:nvPr>
            <p:ph idx="1"/>
          </p:nvPr>
        </p:nvSpPr>
        <p:spPr>
          <a:xfrm>
            <a:off x="228600" y="914400"/>
            <a:ext cx="8763000" cy="5638800"/>
          </a:xfrm>
        </p:spPr>
        <p:txBody>
          <a:bodyPr>
            <a:normAutofit/>
          </a:bodyPr>
          <a:lstStyle/>
          <a:p>
            <a:pPr algn="just"/>
            <a:r>
              <a:rPr lang="en-US" dirty="0" smtClean="0"/>
              <a:t>This involves the use of image as a background for your pages, rather than a solid-colored background. When you use an image for a background, that image is tiled; that is, it’s repeated in rows to fill the browser window.</a:t>
            </a:r>
          </a:p>
          <a:p>
            <a:pPr algn="just">
              <a:buNone/>
            </a:pPr>
            <a:r>
              <a:rPr lang="en-US" dirty="0" smtClean="0"/>
              <a:t>&lt;body background=“see.png”&gt;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Image Etiquette </a:t>
            </a:r>
            <a:r>
              <a:rPr lang="en-US" dirty="0" smtClean="0"/>
              <a:t/>
            </a:r>
            <a:br>
              <a:rPr lang="en-US" dirty="0" smtClean="0"/>
            </a:br>
            <a:endParaRPr lang="en-US" dirty="0"/>
          </a:p>
        </p:txBody>
      </p:sp>
      <p:sp>
        <p:nvSpPr>
          <p:cNvPr id="3" name="Content Placeholder 2"/>
          <p:cNvSpPr>
            <a:spLocks noGrp="1"/>
          </p:cNvSpPr>
          <p:nvPr>
            <p:ph idx="1"/>
          </p:nvPr>
        </p:nvSpPr>
        <p:spPr>
          <a:xfrm>
            <a:off x="228600" y="457200"/>
            <a:ext cx="8458200" cy="6248400"/>
          </a:xfrm>
        </p:spPr>
        <p:txBody>
          <a:bodyPr>
            <a:normAutofit fontScale="92500" lnSpcReduction="10000"/>
          </a:bodyPr>
          <a:lstStyle/>
          <a:p>
            <a:pPr algn="just"/>
            <a:r>
              <a:rPr lang="en-US" dirty="0" smtClean="0"/>
              <a:t>First of all, if you’re linking directly to images on another site you’re stealing bandwidth from that site. Every time someone requests your page, they’ll also be issuing a request to the site where the image is posted and downloading the image from there. If you get a lot of traffic, you can cause problems for the remote site.</a:t>
            </a:r>
          </a:p>
          <a:p>
            <a:pPr algn="just"/>
            <a:r>
              <a:rPr lang="en-US" dirty="0" smtClean="0"/>
              <a:t>The second reason is actually a problem regardless of how you use images from other sites. If you don’t have permission to use an image on your site, you’re violating the rights of the image’s creator. Copyright law protects creative work from use without permission, and it’s granted to every creative work automatically.</a:t>
            </a:r>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772400" cy="1470025"/>
          </a:xfrm>
        </p:spPr>
        <p:txBody>
          <a:bodyPr/>
          <a:lstStyle/>
          <a:p>
            <a:r>
              <a:rPr lang="en-US" b="1" dirty="0" smtClean="0">
                <a:solidFill>
                  <a:schemeClr val="tx1"/>
                </a:solidFill>
                <a:effectLst>
                  <a:outerShdw blurRad="38100" dist="38100" dir="2700000" algn="tl">
                    <a:srgbClr val="000000">
                      <a:alpha val="43137"/>
                    </a:srgbClr>
                  </a:outerShdw>
                </a:effectLst>
              </a:rPr>
              <a:t>The kinds of images you can use</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33400" y="1447800"/>
            <a:ext cx="8153400" cy="4953000"/>
          </a:xfrm>
        </p:spPr>
        <p:txBody>
          <a:bodyPr>
            <a:normAutofit/>
          </a:bodyPr>
          <a:lstStyle/>
          <a:p>
            <a:pPr algn="just"/>
            <a:r>
              <a:rPr lang="en-US" dirty="0" smtClean="0">
                <a:solidFill>
                  <a:schemeClr val="tx1"/>
                </a:solidFill>
              </a:rPr>
              <a:t> Images displayed on the Web should be converted to one of the formats supported by most browsers: GIF, JPEG, or PNG. GIF and JPEG are the popular standards, and every graphical browser supports them. </a:t>
            </a:r>
          </a:p>
          <a:p>
            <a:pPr algn="just"/>
            <a:r>
              <a:rPr lang="en-US" b="1" dirty="0" smtClean="0">
                <a:solidFill>
                  <a:schemeClr val="tx1"/>
                </a:solidFill>
              </a:rPr>
              <a:t>GIF</a:t>
            </a:r>
            <a:r>
              <a:rPr lang="en-US" dirty="0" smtClean="0">
                <a:solidFill>
                  <a:schemeClr val="tx1"/>
                </a:solidFill>
              </a:rPr>
              <a:t>-Graphic Interchange format</a:t>
            </a:r>
          </a:p>
          <a:p>
            <a:pPr algn="just"/>
            <a:r>
              <a:rPr lang="en-US" b="1" dirty="0" smtClean="0">
                <a:solidFill>
                  <a:schemeClr val="tx1"/>
                </a:solidFill>
              </a:rPr>
              <a:t>JPEG</a:t>
            </a:r>
            <a:r>
              <a:rPr lang="en-US" dirty="0" smtClean="0">
                <a:solidFill>
                  <a:schemeClr val="tx1"/>
                </a:solidFill>
              </a:rPr>
              <a:t>-Joint Photographic Experts Group</a:t>
            </a:r>
          </a:p>
          <a:p>
            <a:pPr algn="just"/>
            <a:r>
              <a:rPr lang="en-US" b="1" dirty="0" smtClean="0">
                <a:solidFill>
                  <a:schemeClr val="tx1"/>
                </a:solidFill>
              </a:rPr>
              <a:t>PNG</a:t>
            </a:r>
            <a:r>
              <a:rPr lang="en-US" dirty="0" smtClean="0">
                <a:solidFill>
                  <a:schemeClr val="tx1"/>
                </a:solidFill>
              </a:rPr>
              <a:t>-Portable Network Graphic</a:t>
            </a:r>
          </a:p>
          <a:p>
            <a:pPr algn="just"/>
            <a:endParaRPr lang="en-US" dirty="0" smtClean="0">
              <a:solidFill>
                <a:schemeClr val="tx1"/>
              </a:solidFill>
            </a:endParaRP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b="1" dirty="0" smtClean="0">
                <a:effectLst>
                  <a:outerShdw blurRad="38100" dist="38100" dir="2700000" algn="tl">
                    <a:srgbClr val="000000">
                      <a:alpha val="43137"/>
                    </a:srgbClr>
                  </a:outerShdw>
                </a:effectLst>
              </a:rPr>
              <a:t>Images kinds Cont’d</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81000" y="1447800"/>
            <a:ext cx="8458200" cy="5105400"/>
          </a:xfrm>
        </p:spPr>
        <p:txBody>
          <a:bodyPr>
            <a:normAutofit/>
          </a:bodyPr>
          <a:lstStyle/>
          <a:p>
            <a:pPr algn="just"/>
            <a:r>
              <a:rPr lang="en-US" dirty="0">
                <a:solidFill>
                  <a:schemeClr val="tx1"/>
                </a:solidFill>
              </a:rPr>
              <a:t>PNG is a newer image format that was created in response to some patent issues with the GIF format. It’s superior to GIF in almost every respect, but most older browsers don’t support it. Many other image formats are </a:t>
            </a:r>
            <a:r>
              <a:rPr lang="en-US" dirty="0" smtClean="0">
                <a:solidFill>
                  <a:schemeClr val="tx1"/>
                </a:solidFill>
              </a:rPr>
              <a:t>supported </a:t>
            </a:r>
            <a:r>
              <a:rPr lang="en-US" dirty="0">
                <a:solidFill>
                  <a:schemeClr val="tx1"/>
                </a:solidFill>
              </a:rPr>
              <a:t>by Web browsers, but the problem is that they </a:t>
            </a:r>
            <a:r>
              <a:rPr lang="en-US" dirty="0" smtClean="0">
                <a:solidFill>
                  <a:schemeClr val="tx1"/>
                </a:solidFill>
              </a:rPr>
              <a:t>are not </a:t>
            </a:r>
            <a:r>
              <a:rPr lang="en-US" dirty="0">
                <a:solidFill>
                  <a:schemeClr val="tx1"/>
                </a:solidFill>
              </a:rPr>
              <a:t>supported by all Web browsers. You should avoid them.</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smtClean="0">
                <a:effectLst>
                  <a:outerShdw blurRad="38100" dist="38100" dir="2700000" algn="tl">
                    <a:srgbClr val="000000">
                      <a:alpha val="43137"/>
                    </a:srgbClr>
                  </a:outerShdw>
                </a:effectLst>
              </a:rPr>
              <a:t>Why JPEG?</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 y="685800"/>
            <a:ext cx="8458200" cy="5867400"/>
          </a:xfrm>
        </p:spPr>
        <p:txBody>
          <a:bodyPr>
            <a:normAutofit fontScale="85000" lnSpcReduction="20000"/>
          </a:bodyPr>
          <a:lstStyle/>
          <a:p>
            <a:pPr algn="just">
              <a:buFont typeface="Arial" pitchFamily="34" charset="0"/>
              <a:buChar char="•"/>
            </a:pPr>
            <a:r>
              <a:rPr lang="en-US" dirty="0">
                <a:solidFill>
                  <a:schemeClr val="tx1"/>
                </a:solidFill>
              </a:rPr>
              <a:t>JPEG was designed for the storage of photographic images</a:t>
            </a:r>
            <a:r>
              <a:rPr lang="en-US" dirty="0" smtClean="0">
                <a:solidFill>
                  <a:schemeClr val="tx1"/>
                </a:solidFill>
              </a:rPr>
              <a:t>.</a:t>
            </a:r>
          </a:p>
          <a:p>
            <a:pPr algn="just">
              <a:buFont typeface="Arial" pitchFamily="34" charset="0"/>
              <a:buChar char="•"/>
            </a:pPr>
            <a:r>
              <a:rPr lang="en-US" dirty="0" smtClean="0">
                <a:solidFill>
                  <a:schemeClr val="tx1"/>
                </a:solidFill>
              </a:rPr>
              <a:t> </a:t>
            </a:r>
            <a:r>
              <a:rPr lang="en-US" dirty="0">
                <a:solidFill>
                  <a:schemeClr val="tx1"/>
                </a:solidFill>
              </a:rPr>
              <a:t>Unlike GIF images, JPEG images can include any number of colors</a:t>
            </a:r>
            <a:r>
              <a:rPr lang="en-US" dirty="0" smtClean="0">
                <a:solidFill>
                  <a:schemeClr val="tx1"/>
                </a:solidFill>
              </a:rPr>
              <a:t>.</a:t>
            </a:r>
          </a:p>
          <a:p>
            <a:pPr algn="just">
              <a:buFont typeface="Arial" pitchFamily="34" charset="0"/>
              <a:buChar char="•"/>
            </a:pPr>
            <a:r>
              <a:rPr lang="en-US" dirty="0" smtClean="0">
                <a:solidFill>
                  <a:schemeClr val="tx1"/>
                </a:solidFill>
              </a:rPr>
              <a:t>JPEG </a:t>
            </a:r>
            <a:r>
              <a:rPr lang="en-US" dirty="0">
                <a:solidFill>
                  <a:schemeClr val="tx1"/>
                </a:solidFill>
              </a:rPr>
              <a:t>uses </a:t>
            </a:r>
            <a:r>
              <a:rPr lang="en-US" dirty="0" smtClean="0">
                <a:solidFill>
                  <a:schemeClr val="tx1"/>
                </a:solidFill>
              </a:rPr>
              <a:t>the </a:t>
            </a:r>
            <a:r>
              <a:rPr lang="en-US" dirty="0">
                <a:solidFill>
                  <a:schemeClr val="tx1"/>
                </a:solidFill>
              </a:rPr>
              <a:t>compression </a:t>
            </a:r>
            <a:r>
              <a:rPr lang="en-US" dirty="0" smtClean="0">
                <a:solidFill>
                  <a:schemeClr val="tx1"/>
                </a:solidFill>
              </a:rPr>
              <a:t>algorithm which works </a:t>
            </a:r>
            <a:r>
              <a:rPr lang="en-US" dirty="0">
                <a:solidFill>
                  <a:schemeClr val="tx1"/>
                </a:solidFill>
              </a:rPr>
              <a:t>especially well for photographic patterns, so the file sizes that it creates from photographs are considerably smaller than those that GIF can produce</a:t>
            </a:r>
            <a:r>
              <a:rPr lang="en-US" dirty="0" smtClean="0">
                <a:solidFill>
                  <a:schemeClr val="tx1"/>
                </a:solidFill>
              </a:rPr>
              <a:t>.</a:t>
            </a:r>
          </a:p>
          <a:p>
            <a:pPr algn="just">
              <a:buFont typeface="Arial" pitchFamily="34" charset="0"/>
              <a:buChar char="•"/>
            </a:pPr>
            <a:r>
              <a:rPr lang="en-US" dirty="0" smtClean="0">
                <a:solidFill>
                  <a:schemeClr val="tx1"/>
                </a:solidFill>
              </a:rPr>
              <a:t> </a:t>
            </a:r>
            <a:r>
              <a:rPr lang="en-US" dirty="0">
                <a:solidFill>
                  <a:schemeClr val="tx1"/>
                </a:solidFill>
              </a:rPr>
              <a:t>JPEG uses a </a:t>
            </a:r>
            <a:r>
              <a:rPr lang="en-US" dirty="0" err="1">
                <a:solidFill>
                  <a:schemeClr val="tx1"/>
                </a:solidFill>
              </a:rPr>
              <a:t>lossy</a:t>
            </a:r>
            <a:r>
              <a:rPr lang="en-US" dirty="0">
                <a:solidFill>
                  <a:schemeClr val="tx1"/>
                </a:solidFill>
              </a:rPr>
              <a:t> compression algorithm, which means that some of the data used in the image is discarded to make the file size smaller</a:t>
            </a:r>
            <a:r>
              <a:rPr lang="en-US" dirty="0" smtClean="0">
                <a:solidFill>
                  <a:schemeClr val="tx1"/>
                </a:solidFill>
              </a:rPr>
              <a:t>.</a:t>
            </a:r>
          </a:p>
          <a:p>
            <a:pPr algn="just">
              <a:buFont typeface="Arial" pitchFamily="34" charset="0"/>
              <a:buChar char="•"/>
            </a:pPr>
            <a:r>
              <a:rPr lang="en-US" dirty="0" smtClean="0">
                <a:solidFill>
                  <a:schemeClr val="tx1"/>
                </a:solidFill>
              </a:rPr>
              <a:t> </a:t>
            </a:r>
            <a:r>
              <a:rPr lang="en-US" dirty="0" err="1">
                <a:solidFill>
                  <a:schemeClr val="tx1"/>
                </a:solidFill>
              </a:rPr>
              <a:t>Lossy</a:t>
            </a:r>
            <a:r>
              <a:rPr lang="en-US" dirty="0">
                <a:solidFill>
                  <a:schemeClr val="tx1"/>
                </a:solidFill>
              </a:rPr>
              <a:t> compression works extremely well for photographic data, but makes JPEG unsuitable for images that contain elements with sharp edges, such as logos, line art, and type.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dirty="0" smtClean="0">
                <a:effectLst>
                  <a:outerShdw blurRad="38100" dist="38100" dir="2700000" algn="tl">
                    <a:srgbClr val="000000">
                      <a:alpha val="43137"/>
                    </a:srgbClr>
                  </a:outerShdw>
                </a:effectLst>
              </a:rPr>
              <a:t>Why PNG?</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28600" y="609600"/>
            <a:ext cx="8686800" cy="6019800"/>
          </a:xfrm>
        </p:spPr>
        <p:txBody>
          <a:bodyPr>
            <a:normAutofit/>
          </a:bodyPr>
          <a:lstStyle/>
          <a:p>
            <a:pPr algn="just">
              <a:buFont typeface="Arial" pitchFamily="34" charset="0"/>
              <a:buChar char="•"/>
            </a:pPr>
            <a:r>
              <a:rPr lang="en-US" dirty="0" smtClean="0">
                <a:solidFill>
                  <a:schemeClr val="tx1"/>
                </a:solidFill>
              </a:rPr>
              <a:t>PNG </a:t>
            </a:r>
            <a:r>
              <a:rPr lang="en-US" dirty="0">
                <a:solidFill>
                  <a:schemeClr val="tx1"/>
                </a:solidFill>
              </a:rPr>
              <a:t>was originally designed as a replacement for GIFs. </a:t>
            </a:r>
            <a:endParaRPr lang="en-US" dirty="0" smtClean="0">
              <a:solidFill>
                <a:schemeClr val="tx1"/>
              </a:solidFill>
            </a:endParaRPr>
          </a:p>
          <a:p>
            <a:pPr algn="just">
              <a:buFont typeface="Arial" pitchFamily="34" charset="0"/>
              <a:buChar char="•"/>
            </a:pPr>
            <a:r>
              <a:rPr lang="en-US" dirty="0" smtClean="0">
                <a:solidFill>
                  <a:schemeClr val="tx1"/>
                </a:solidFill>
              </a:rPr>
              <a:t>Old </a:t>
            </a:r>
            <a:r>
              <a:rPr lang="en-US" dirty="0">
                <a:solidFill>
                  <a:schemeClr val="tx1"/>
                </a:solidFill>
              </a:rPr>
              <a:t>browsers don’t support </a:t>
            </a:r>
            <a:r>
              <a:rPr lang="en-US" dirty="0" smtClean="0">
                <a:solidFill>
                  <a:schemeClr val="tx1"/>
                </a:solidFill>
              </a:rPr>
              <a:t>PNG. </a:t>
            </a:r>
            <a:r>
              <a:rPr lang="en-US" dirty="0">
                <a:solidFill>
                  <a:schemeClr val="tx1"/>
                </a:solidFill>
              </a:rPr>
              <a:t>Current browsers all support </a:t>
            </a:r>
            <a:r>
              <a:rPr lang="en-US" dirty="0" smtClean="0">
                <a:solidFill>
                  <a:schemeClr val="tx1"/>
                </a:solidFill>
              </a:rPr>
              <a:t>PNG.</a:t>
            </a:r>
          </a:p>
          <a:p>
            <a:pPr algn="just">
              <a:buFont typeface="Arial" pitchFamily="34" charset="0"/>
              <a:buChar char="•"/>
            </a:pPr>
            <a:r>
              <a:rPr lang="en-US" dirty="0" smtClean="0">
                <a:solidFill>
                  <a:schemeClr val="tx1"/>
                </a:solidFill>
              </a:rPr>
              <a:t> Like </a:t>
            </a:r>
            <a:r>
              <a:rPr lang="en-US" dirty="0">
                <a:solidFill>
                  <a:schemeClr val="tx1"/>
                </a:solidFill>
              </a:rPr>
              <a:t>GIF, it is a non-</a:t>
            </a:r>
            <a:r>
              <a:rPr lang="en-US" dirty="0" err="1">
                <a:solidFill>
                  <a:schemeClr val="tx1"/>
                </a:solidFill>
              </a:rPr>
              <a:t>lossy</a:t>
            </a:r>
            <a:r>
              <a:rPr lang="en-US" dirty="0">
                <a:solidFill>
                  <a:schemeClr val="tx1"/>
                </a:solidFill>
              </a:rPr>
              <a:t> image format. No information about the image is lost when it is com- pressed.</a:t>
            </a:r>
          </a:p>
          <a:p>
            <a:pPr algn="just">
              <a:buFont typeface="Arial" pitchFamily="34" charset="0"/>
              <a:buChar char="•"/>
            </a:pPr>
            <a:r>
              <a:rPr lang="en-US" dirty="0">
                <a:solidFill>
                  <a:schemeClr val="tx1"/>
                </a:solidFill>
              </a:rPr>
              <a:t>It has better support for transparency than GIF, and supports palette-based images (like GIF) as well as true-color and grayscale images (like JPEG).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b="1" dirty="0" smtClean="0"/>
              <a:t>Image on Web</a:t>
            </a:r>
            <a:endParaRPr lang="en-US" b="1" dirty="0"/>
          </a:p>
        </p:txBody>
      </p:sp>
      <p:sp>
        <p:nvSpPr>
          <p:cNvPr id="3" name="Subtitle 2"/>
          <p:cNvSpPr>
            <a:spLocks noGrp="1"/>
          </p:cNvSpPr>
          <p:nvPr>
            <p:ph type="subTitle" idx="1"/>
          </p:nvPr>
        </p:nvSpPr>
        <p:spPr>
          <a:xfrm>
            <a:off x="304800" y="914400"/>
            <a:ext cx="8610600" cy="5715000"/>
          </a:xfrm>
        </p:spPr>
        <p:txBody>
          <a:bodyPr>
            <a:normAutofit lnSpcReduction="10000"/>
          </a:bodyPr>
          <a:lstStyle/>
          <a:p>
            <a:pPr algn="just"/>
            <a:r>
              <a:rPr lang="en-US" dirty="0">
                <a:solidFill>
                  <a:schemeClr val="tx1"/>
                </a:solidFill>
              </a:rPr>
              <a:t>&lt;</a:t>
            </a:r>
            <a:r>
              <a:rPr lang="en-US" dirty="0" err="1">
                <a:solidFill>
                  <a:schemeClr val="tx1"/>
                </a:solidFill>
              </a:rPr>
              <a:t>img</a:t>
            </a:r>
            <a:r>
              <a:rPr lang="en-US" dirty="0">
                <a:solidFill>
                  <a:schemeClr val="tx1"/>
                </a:solidFill>
              </a:rPr>
              <a:t>&gt; tag</a:t>
            </a:r>
            <a:r>
              <a:rPr lang="en-US" dirty="0" smtClean="0">
                <a:solidFill>
                  <a:schemeClr val="tx1"/>
                </a:solidFill>
              </a:rPr>
              <a:t>.</a:t>
            </a:r>
          </a:p>
          <a:p>
            <a:pPr algn="just"/>
            <a:r>
              <a:rPr lang="en-US" dirty="0" smtClean="0">
                <a:solidFill>
                  <a:schemeClr val="tx1"/>
                </a:solidFill>
              </a:rPr>
              <a:t> </a:t>
            </a:r>
            <a:r>
              <a:rPr lang="en-US" dirty="0">
                <a:solidFill>
                  <a:schemeClr val="tx1"/>
                </a:solidFill>
              </a:rPr>
              <a:t>This tag, like the &lt;hr&gt; and &lt;</a:t>
            </a:r>
            <a:r>
              <a:rPr lang="en-US" dirty="0" err="1">
                <a:solidFill>
                  <a:schemeClr val="tx1"/>
                </a:solidFill>
              </a:rPr>
              <a:t>br</a:t>
            </a:r>
            <a:r>
              <a:rPr lang="en-US" dirty="0">
                <a:solidFill>
                  <a:schemeClr val="tx1"/>
                </a:solidFill>
              </a:rPr>
              <a:t>&gt; tags, has no closing tag </a:t>
            </a:r>
            <a:r>
              <a:rPr lang="en-US" dirty="0" smtClean="0">
                <a:solidFill>
                  <a:schemeClr val="tx1"/>
                </a:solidFill>
              </a:rPr>
              <a:t>for HTML.</a:t>
            </a:r>
          </a:p>
          <a:p>
            <a:pPr algn="just"/>
            <a:r>
              <a:rPr lang="en-US" dirty="0">
                <a:solidFill>
                  <a:schemeClr val="tx1"/>
                </a:solidFill>
              </a:rPr>
              <a:t>The most important attribute of the &lt;</a:t>
            </a:r>
            <a:r>
              <a:rPr lang="en-US" dirty="0" err="1">
                <a:solidFill>
                  <a:schemeClr val="tx1"/>
                </a:solidFill>
              </a:rPr>
              <a:t>img</a:t>
            </a:r>
            <a:r>
              <a:rPr lang="en-US" dirty="0">
                <a:solidFill>
                  <a:schemeClr val="tx1"/>
                </a:solidFill>
              </a:rPr>
              <a:t>&gt; tag is </a:t>
            </a:r>
            <a:r>
              <a:rPr lang="en-US" dirty="0" err="1" smtClean="0">
                <a:solidFill>
                  <a:schemeClr val="tx1"/>
                </a:solidFill>
              </a:rPr>
              <a:t>src</a:t>
            </a:r>
            <a:r>
              <a:rPr lang="en-US" dirty="0" smtClean="0">
                <a:solidFill>
                  <a:schemeClr val="tx1"/>
                </a:solidFill>
              </a:rPr>
              <a:t>.(</a:t>
            </a:r>
            <a:r>
              <a:rPr lang="en-US" dirty="0">
                <a:solidFill>
                  <a:schemeClr val="tx1"/>
                </a:solidFill>
              </a:rPr>
              <a:t>which is the URL of the image you want to </a:t>
            </a:r>
            <a:r>
              <a:rPr lang="en-US" dirty="0" smtClean="0">
                <a:solidFill>
                  <a:schemeClr val="tx1"/>
                </a:solidFill>
              </a:rPr>
              <a:t>include)</a:t>
            </a:r>
          </a:p>
          <a:p>
            <a:pPr algn="just"/>
            <a:r>
              <a:rPr lang="en-US" b="1" dirty="0" smtClean="0">
                <a:solidFill>
                  <a:schemeClr val="tx1"/>
                </a:solidFill>
              </a:rPr>
              <a:t>Practical Example</a:t>
            </a:r>
          </a:p>
          <a:p>
            <a:pPr algn="l"/>
            <a:r>
              <a:rPr lang="en-US" dirty="0">
                <a:solidFill>
                  <a:schemeClr val="tx1"/>
                </a:solidFill>
              </a:rPr>
              <a:t>&lt;</a:t>
            </a:r>
            <a:r>
              <a:rPr lang="en-US" dirty="0" err="1">
                <a:solidFill>
                  <a:schemeClr val="tx1"/>
                </a:solidFill>
              </a:rPr>
              <a:t>img</a:t>
            </a:r>
            <a:r>
              <a:rPr lang="en-US" dirty="0">
                <a:solidFill>
                  <a:schemeClr val="tx1"/>
                </a:solidFill>
              </a:rPr>
              <a:t> </a:t>
            </a:r>
            <a:r>
              <a:rPr lang="en-US" dirty="0" err="1">
                <a:solidFill>
                  <a:schemeClr val="tx1"/>
                </a:solidFill>
              </a:rPr>
              <a:t>src</a:t>
            </a:r>
            <a:r>
              <a:rPr lang="en-US" dirty="0" smtClean="0">
                <a:solidFill>
                  <a:schemeClr val="tx1"/>
                </a:solidFill>
              </a:rPr>
              <a:t>=“image.gif” </a:t>
            </a:r>
            <a:r>
              <a:rPr lang="en-US" dirty="0">
                <a:solidFill>
                  <a:schemeClr val="tx1"/>
                </a:solidFill>
              </a:rPr>
              <a:t>/&gt;</a:t>
            </a:r>
          </a:p>
          <a:p>
            <a:pPr algn="l"/>
            <a:r>
              <a:rPr lang="en-US" dirty="0">
                <a:solidFill>
                  <a:schemeClr val="tx1"/>
                </a:solidFill>
              </a:rPr>
              <a:t>For an image file one directory up from the current directory, use this </a:t>
            </a:r>
            <a:r>
              <a:rPr lang="en-US" dirty="0" smtClean="0">
                <a:solidFill>
                  <a:schemeClr val="tx1"/>
                </a:solidFill>
              </a:rPr>
              <a:t>format:</a:t>
            </a:r>
            <a:endParaRPr lang="en-US" dirty="0">
              <a:solidFill>
                <a:schemeClr val="tx1"/>
              </a:solidFill>
            </a:endParaRPr>
          </a:p>
          <a:p>
            <a:pPr algn="l"/>
            <a:r>
              <a:rPr lang="en-US" dirty="0">
                <a:solidFill>
                  <a:schemeClr val="tx1"/>
                </a:solidFill>
              </a:rPr>
              <a:t>&lt;</a:t>
            </a:r>
            <a:r>
              <a:rPr lang="en-US" dirty="0" err="1">
                <a:solidFill>
                  <a:schemeClr val="tx1"/>
                </a:solidFill>
              </a:rPr>
              <a:t>img</a:t>
            </a:r>
            <a:r>
              <a:rPr lang="en-US" dirty="0">
                <a:solidFill>
                  <a:schemeClr val="tx1"/>
                </a:solidFill>
              </a:rPr>
              <a:t> </a:t>
            </a:r>
            <a:r>
              <a:rPr lang="en-US" dirty="0" err="1">
                <a:solidFill>
                  <a:schemeClr val="tx1"/>
                </a:solidFill>
              </a:rPr>
              <a:t>src</a:t>
            </a:r>
            <a:r>
              <a:rPr lang="en-US" dirty="0" smtClean="0">
                <a:solidFill>
                  <a:schemeClr val="tx1"/>
                </a:solidFill>
              </a:rPr>
              <a:t>=“..\image.gif” </a:t>
            </a:r>
            <a:r>
              <a:rPr lang="en-US" dirty="0">
                <a:solidFill>
                  <a:schemeClr val="tx1"/>
                </a:solidFill>
              </a:rPr>
              <a:t>/&gt;</a:t>
            </a:r>
          </a:p>
          <a:p>
            <a:pPr algn="just"/>
            <a:endParaRPr lang="en-US"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28600"/>
            <a:ext cx="7772400" cy="1470025"/>
          </a:xfrm>
        </p:spPr>
        <p:txBody>
          <a:bodyPr>
            <a:normAutofit fontScale="90000"/>
          </a:bodyPr>
          <a:lstStyle/>
          <a:p>
            <a:r>
              <a:rPr lang="en-US" b="1" dirty="0"/>
              <a:t>Adding Alternative Text to Images</a:t>
            </a:r>
            <a:r>
              <a:rPr lang="en-US" dirty="0"/>
              <a:t/>
            </a:r>
            <a:br>
              <a:rPr lang="en-US" dirty="0"/>
            </a:br>
            <a:endParaRPr lang="en-US" dirty="0"/>
          </a:p>
        </p:txBody>
      </p:sp>
      <p:sp>
        <p:nvSpPr>
          <p:cNvPr id="3" name="Subtitle 2"/>
          <p:cNvSpPr>
            <a:spLocks noGrp="1"/>
          </p:cNvSpPr>
          <p:nvPr>
            <p:ph type="subTitle" idx="1"/>
          </p:nvPr>
        </p:nvSpPr>
        <p:spPr>
          <a:xfrm>
            <a:off x="228600" y="990600"/>
            <a:ext cx="8610600" cy="5638800"/>
          </a:xfrm>
        </p:spPr>
        <p:txBody>
          <a:bodyPr>
            <a:normAutofit/>
          </a:bodyPr>
          <a:lstStyle/>
          <a:p>
            <a:pPr algn="l"/>
            <a:r>
              <a:rPr lang="en-US" dirty="0">
                <a:solidFill>
                  <a:schemeClr val="tx1"/>
                </a:solidFill>
              </a:rPr>
              <a:t>&lt;</a:t>
            </a:r>
            <a:r>
              <a:rPr lang="en-US" dirty="0" err="1">
                <a:solidFill>
                  <a:schemeClr val="tx1"/>
                </a:solidFill>
              </a:rPr>
              <a:t>img</a:t>
            </a:r>
            <a:r>
              <a:rPr lang="en-US" dirty="0">
                <a:solidFill>
                  <a:schemeClr val="tx1"/>
                </a:solidFill>
              </a:rPr>
              <a:t> </a:t>
            </a:r>
            <a:r>
              <a:rPr lang="en-US" dirty="0" err="1" smtClean="0">
                <a:solidFill>
                  <a:schemeClr val="tx1"/>
                </a:solidFill>
              </a:rPr>
              <a:t>src</a:t>
            </a:r>
            <a:r>
              <a:rPr lang="en-US" dirty="0" smtClean="0">
                <a:solidFill>
                  <a:schemeClr val="tx1"/>
                </a:solidFill>
              </a:rPr>
              <a:t>=“myimage.gif</a:t>
            </a:r>
            <a:r>
              <a:rPr lang="en-US" dirty="0">
                <a:solidFill>
                  <a:schemeClr val="tx1"/>
                </a:solidFill>
              </a:rPr>
              <a:t>” </a:t>
            </a:r>
            <a:r>
              <a:rPr lang="en-US" dirty="0" smtClean="0">
                <a:solidFill>
                  <a:schemeClr val="tx1"/>
                </a:solidFill>
              </a:rPr>
              <a:t>alt=“a </a:t>
            </a:r>
            <a:r>
              <a:rPr lang="en-US" dirty="0">
                <a:solidFill>
                  <a:schemeClr val="tx1"/>
                </a:solidFill>
              </a:rPr>
              <a:t>picture of a </a:t>
            </a:r>
            <a:r>
              <a:rPr lang="en-US" dirty="0" smtClean="0">
                <a:solidFill>
                  <a:schemeClr val="tx1"/>
                </a:solidFill>
              </a:rPr>
              <a:t>cat” /&gt;</a:t>
            </a:r>
          </a:p>
          <a:p>
            <a:pPr algn="l"/>
            <a:r>
              <a:rPr lang="en-US" dirty="0" smtClean="0">
                <a:solidFill>
                  <a:schemeClr val="tx1"/>
                </a:solidFill>
              </a:rPr>
              <a:t>The alt signifies or gives the name of the logo you are showing or you intended to show.</a:t>
            </a:r>
          </a:p>
          <a:p>
            <a:pPr algn="l"/>
            <a:endParaRPr lang="en-US" dirty="0">
              <a:solidFill>
                <a:schemeClr val="tx1"/>
              </a:solidFill>
            </a:endParaRPr>
          </a:p>
          <a:p>
            <a:pPr algn="l"/>
            <a:r>
              <a:rPr lang="en-US" dirty="0" smtClean="0">
                <a:solidFill>
                  <a:schemeClr val="tx1"/>
                </a:solidFill>
              </a:rPr>
              <a:t>&lt;</a:t>
            </a:r>
            <a:r>
              <a:rPr lang="en-US" dirty="0" err="1" smtClean="0">
                <a:solidFill>
                  <a:schemeClr val="tx1"/>
                </a:solidFill>
              </a:rPr>
              <a:t>img</a:t>
            </a:r>
            <a:r>
              <a:rPr lang="en-US" dirty="0" smtClean="0">
                <a:solidFill>
                  <a:schemeClr val="tx1"/>
                </a:solidFill>
              </a:rPr>
              <a:t> </a:t>
            </a:r>
            <a:r>
              <a:rPr lang="en-US" dirty="0" err="1" smtClean="0">
                <a:solidFill>
                  <a:schemeClr val="tx1"/>
                </a:solidFill>
              </a:rPr>
              <a:t>src</a:t>
            </a:r>
            <a:r>
              <a:rPr lang="en-US" dirty="0" smtClean="0">
                <a:solidFill>
                  <a:schemeClr val="tx1"/>
                </a:solidFill>
              </a:rPr>
              <a:t> =“see.png” alt=“Babcock University Logo”/&gt; </a:t>
            </a:r>
          </a:p>
          <a:p>
            <a:pPr algn="l"/>
            <a:r>
              <a:rPr lang="en-US" b="1" dirty="0" smtClean="0">
                <a:solidFill>
                  <a:srgbClr val="FF0000"/>
                </a:solidFill>
              </a:rPr>
              <a:t> &lt;body style="background-</a:t>
            </a:r>
            <a:r>
              <a:rPr lang="en-US" b="1" dirty="0" err="1" smtClean="0">
                <a:solidFill>
                  <a:srgbClr val="FF0000"/>
                </a:solidFill>
              </a:rPr>
              <a:t>color:yellow</a:t>
            </a:r>
            <a:r>
              <a:rPr lang="en-US" b="1" dirty="0" smtClean="0">
                <a:solidFill>
                  <a:srgbClr val="FF0000"/>
                </a:solidFill>
              </a:rPr>
              <a:t>;"&gt;</a:t>
            </a:r>
          </a:p>
          <a:p>
            <a:pPr algn="l"/>
            <a:endParaRPr lang="en-US" dirty="0">
              <a:solidFill>
                <a:schemeClr val="tx1"/>
              </a:solidFill>
            </a:endParaRP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31825"/>
            <a:ext cx="7772400" cy="1470025"/>
          </a:xfrm>
        </p:spPr>
        <p:txBody>
          <a:bodyPr/>
          <a:lstStyle/>
          <a:p>
            <a:r>
              <a:rPr lang="en-US" b="1" dirty="0" smtClean="0"/>
              <a:t>Practical session</a:t>
            </a:r>
            <a:endParaRPr lang="en-US" b="1" dirty="0"/>
          </a:p>
        </p:txBody>
      </p:sp>
      <p:sp>
        <p:nvSpPr>
          <p:cNvPr id="3" name="Subtitle 2"/>
          <p:cNvSpPr>
            <a:spLocks noGrp="1"/>
          </p:cNvSpPr>
          <p:nvPr>
            <p:ph type="subTitle" idx="1"/>
          </p:nvPr>
        </p:nvSpPr>
        <p:spPr>
          <a:xfrm>
            <a:off x="304800" y="228600"/>
            <a:ext cx="8610600" cy="6629400"/>
          </a:xfrm>
        </p:spPr>
        <p:txBody>
          <a:bodyPr>
            <a:noAutofit/>
          </a:bodyPr>
          <a:lstStyle/>
          <a:p>
            <a:pPr algn="l"/>
            <a:r>
              <a:rPr lang="en-US" sz="2200" dirty="0" smtClean="0">
                <a:solidFill>
                  <a:schemeClr val="tx1"/>
                </a:solidFill>
              </a:rPr>
              <a:t>&lt;!DOCTYPE html PUBLIC “-//W3C//DTD XHTML 1.0 Transitional//EN” “http://www.w3.org/TR/xhtml1/DTD/transitional.dtd”&gt; </a:t>
            </a:r>
          </a:p>
          <a:p>
            <a:pPr algn="l"/>
            <a:r>
              <a:rPr lang="en-US" sz="2200" dirty="0" smtClean="0">
                <a:solidFill>
                  <a:schemeClr val="tx1"/>
                </a:solidFill>
              </a:rPr>
              <a:t>&lt;html&gt;</a:t>
            </a:r>
          </a:p>
          <a:p>
            <a:pPr algn="l"/>
            <a:r>
              <a:rPr lang="en-US" sz="2200" dirty="0" smtClean="0">
                <a:solidFill>
                  <a:schemeClr val="tx1"/>
                </a:solidFill>
              </a:rPr>
              <a:t> &lt;head&gt;</a:t>
            </a:r>
          </a:p>
          <a:p>
            <a:pPr algn="l"/>
            <a:r>
              <a:rPr lang="en-US" sz="2200" dirty="0" smtClean="0">
                <a:solidFill>
                  <a:schemeClr val="tx1"/>
                </a:solidFill>
              </a:rPr>
              <a:t>&lt;title&gt;Welcome to the Halloween House of Terror&lt;/title&gt;</a:t>
            </a:r>
          </a:p>
          <a:p>
            <a:pPr algn="l"/>
            <a:r>
              <a:rPr lang="en-US" sz="2200" dirty="0" smtClean="0">
                <a:solidFill>
                  <a:schemeClr val="tx1"/>
                </a:solidFill>
              </a:rPr>
              <a:t> &lt;/head&gt; </a:t>
            </a:r>
          </a:p>
          <a:p>
            <a:pPr algn="l"/>
            <a:r>
              <a:rPr lang="en-US" sz="2200" dirty="0" smtClean="0">
                <a:solidFill>
                  <a:schemeClr val="tx1"/>
                </a:solidFill>
              </a:rPr>
              <a:t>&lt;body&gt; </a:t>
            </a:r>
          </a:p>
          <a:p>
            <a:pPr algn="l"/>
            <a:r>
              <a:rPr lang="en-US" sz="2200" dirty="0" smtClean="0">
                <a:solidFill>
                  <a:schemeClr val="tx1"/>
                </a:solidFill>
              </a:rPr>
              <a:t>&lt;h1&gt;Welcome to The Halloween House of Terror!!&lt;/h1&gt;</a:t>
            </a:r>
          </a:p>
          <a:p>
            <a:pPr algn="l"/>
            <a:r>
              <a:rPr lang="en-US" sz="2200" dirty="0" smtClean="0">
                <a:solidFill>
                  <a:schemeClr val="tx1"/>
                </a:solidFill>
              </a:rPr>
              <a:t>&lt;h2&gt;&lt;</a:t>
            </a:r>
            <a:r>
              <a:rPr lang="en-US" sz="2200" dirty="0" err="1" smtClean="0">
                <a:solidFill>
                  <a:schemeClr val="tx1"/>
                </a:solidFill>
              </a:rPr>
              <a:t>img</a:t>
            </a:r>
            <a:r>
              <a:rPr lang="en-US" sz="2200" dirty="0" smtClean="0">
                <a:solidFill>
                  <a:schemeClr val="tx1"/>
                </a:solidFill>
              </a:rPr>
              <a:t> </a:t>
            </a:r>
            <a:r>
              <a:rPr lang="en-US" sz="2200" dirty="0" err="1" smtClean="0">
                <a:solidFill>
                  <a:schemeClr val="tx1"/>
                </a:solidFill>
              </a:rPr>
              <a:t>src</a:t>
            </a:r>
            <a:r>
              <a:rPr lang="en-US" sz="2200" dirty="0" smtClean="0">
                <a:solidFill>
                  <a:schemeClr val="tx1"/>
                </a:solidFill>
              </a:rPr>
              <a:t>="house.png" alt="House of Terror" /&gt;The Halloween House of Terror!!&lt;/h2&gt;</a:t>
            </a:r>
          </a:p>
          <a:p>
            <a:pPr algn="l"/>
            <a:r>
              <a:rPr lang="en-US" sz="2200" dirty="0" smtClean="0">
                <a:solidFill>
                  <a:schemeClr val="tx1"/>
                </a:solidFill>
              </a:rPr>
              <a:t> &lt;hr /&gt; &lt;p&gt;Voted the most frightening haunted house three years in a row, the &lt;strong&gt;Halloween House of Terror&lt;/strong&gt; provides the ultimate in Halloween thrills. Over &lt;strong&gt;20 rooms of thrills and excitement&lt;/strong&gt; to make your blood run cold and your hair stand on end!&lt;/p&gt; &lt;p&gt;The Halloween House of Terror is open from &lt;</a:t>
            </a:r>
            <a:r>
              <a:rPr lang="en-US" sz="2200" dirty="0" err="1" smtClean="0">
                <a:solidFill>
                  <a:schemeClr val="tx1"/>
                </a:solidFill>
              </a:rPr>
              <a:t>em</a:t>
            </a:r>
            <a:r>
              <a:rPr lang="en-US" sz="2200" dirty="0" smtClean="0">
                <a:solidFill>
                  <a:schemeClr val="tx1"/>
                </a:solidFill>
              </a:rPr>
              <a:t>&gt;October 20 to November 1st&lt;/</a:t>
            </a:r>
            <a:r>
              <a:rPr lang="en-US" sz="2200" dirty="0" err="1" smtClean="0">
                <a:solidFill>
                  <a:schemeClr val="tx1"/>
                </a:solidFill>
              </a:rPr>
              <a:t>em</a:t>
            </a:r>
            <a:r>
              <a:rPr lang="en-US" sz="2200" dirty="0" smtClean="0">
                <a:solidFill>
                  <a:schemeClr val="tx1"/>
                </a:solidFill>
              </a:rPr>
              <a:t>&gt;, with a gala celebration on Halloween night. Our hours are:&lt;/p&gt;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2227</Words>
  <Application>Microsoft Office PowerPoint</Application>
  <PresentationFormat>On-screen Show (4:3)</PresentationFormat>
  <Paragraphs>160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Lesson 4 Week 4</vt:lpstr>
      <vt:lpstr>Objective of the Study</vt:lpstr>
      <vt:lpstr>The kinds of images you can use</vt:lpstr>
      <vt:lpstr>Images kinds Cont’d</vt:lpstr>
      <vt:lpstr>Why JPEG?</vt:lpstr>
      <vt:lpstr>Why PNG?</vt:lpstr>
      <vt:lpstr>Image on Web</vt:lpstr>
      <vt:lpstr>Adding Alternative Text to Images </vt:lpstr>
      <vt:lpstr>Practical session</vt:lpstr>
      <vt:lpstr>Practical session Cont’d</vt:lpstr>
      <vt:lpstr>Text and Image Alignment </vt:lpstr>
      <vt:lpstr>Slide 12</vt:lpstr>
      <vt:lpstr>Practical Session</vt:lpstr>
      <vt:lpstr>Alignment outside HTML 3.2-4.01</vt:lpstr>
      <vt:lpstr>Practical Session</vt:lpstr>
      <vt:lpstr>Wrapping Text Next to Image</vt:lpstr>
      <vt:lpstr>Images and Links </vt:lpstr>
      <vt:lpstr>Image Dimension and Boarder</vt:lpstr>
      <vt:lpstr>Using Colors</vt:lpstr>
      <vt:lpstr>Slide 20</vt:lpstr>
      <vt:lpstr>Background Color &amp; Text Color</vt:lpstr>
      <vt:lpstr>Image Backgrounds  </vt:lpstr>
      <vt:lpstr>Image Etiquette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elearning2</dc:creator>
  <cp:lastModifiedBy>funky</cp:lastModifiedBy>
  <cp:revision>65</cp:revision>
  <dcterms:created xsi:type="dcterms:W3CDTF">2015-10-09T10:03:28Z</dcterms:created>
  <dcterms:modified xsi:type="dcterms:W3CDTF">2017-10-04T10:35:34Z</dcterms:modified>
</cp:coreProperties>
</file>